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  <p:sldMasterId id="2147483685" r:id="rId2"/>
    <p:sldMasterId id="2147483673" r:id="rId3"/>
    <p:sldMasterId id="2147483661" r:id="rId4"/>
    <p:sldMasterId id="2147483741" r:id="rId5"/>
  </p:sldMasterIdLst>
  <p:notesMasterIdLst>
    <p:notesMasterId r:id="rId30"/>
  </p:notesMasterIdLst>
  <p:handoutMasterIdLst>
    <p:handoutMasterId r:id="rId31"/>
  </p:handoutMasterIdLst>
  <p:sldIdLst>
    <p:sldId id="262" r:id="rId6"/>
    <p:sldId id="644" r:id="rId7"/>
    <p:sldId id="726" r:id="rId8"/>
    <p:sldId id="771" r:id="rId9"/>
    <p:sldId id="772" r:id="rId10"/>
    <p:sldId id="773" r:id="rId11"/>
    <p:sldId id="776" r:id="rId12"/>
    <p:sldId id="777" r:id="rId13"/>
    <p:sldId id="778" r:id="rId14"/>
    <p:sldId id="779" r:id="rId15"/>
    <p:sldId id="780" r:id="rId16"/>
    <p:sldId id="781" r:id="rId17"/>
    <p:sldId id="782" r:id="rId18"/>
    <p:sldId id="783" r:id="rId19"/>
    <p:sldId id="784" r:id="rId20"/>
    <p:sldId id="785" r:id="rId21"/>
    <p:sldId id="786" r:id="rId22"/>
    <p:sldId id="775" r:id="rId23"/>
    <p:sldId id="787" r:id="rId24"/>
    <p:sldId id="788" r:id="rId25"/>
    <p:sldId id="789" r:id="rId26"/>
    <p:sldId id="791" r:id="rId27"/>
    <p:sldId id="790" r:id="rId28"/>
    <p:sldId id="756" r:id="rId29"/>
  </p:sldIdLst>
  <p:sldSz cx="9144000" cy="6858000" type="screen4x3"/>
  <p:notesSz cx="9236075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18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 userDrawn="1">
          <p15:clr>
            <a:srgbClr val="A4A3A4"/>
          </p15:clr>
        </p15:guide>
        <p15:guide id="2" pos="290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bw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FFFFFF"/>
    <a:srgbClr val="A7FEFF"/>
    <a:srgbClr val="D5FDA9"/>
    <a:srgbClr val="FFFD78"/>
    <a:srgbClr val="FFD8FF"/>
    <a:srgbClr val="00FF00"/>
    <a:srgbClr val="D5FC79"/>
    <a:srgbClr val="FFD7D6"/>
    <a:srgbClr val="73FB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65" autoAdjust="0"/>
    <p:restoredTop sz="91085" autoAdjust="0"/>
  </p:normalViewPr>
  <p:slideViewPr>
    <p:cSldViewPr>
      <p:cViewPr>
        <p:scale>
          <a:sx n="68" d="100"/>
          <a:sy n="68" d="100"/>
        </p:scale>
        <p:origin x="1328" y="912"/>
      </p:cViewPr>
      <p:guideLst>
        <p:guide orient="horz" pos="1152"/>
        <p:guide pos="1824"/>
      </p:guideLst>
    </p:cSldViewPr>
  </p:slideViewPr>
  <p:outlineViewPr>
    <p:cViewPr>
      <p:scale>
        <a:sx n="33" d="100"/>
        <a:sy n="33" d="100"/>
      </p:scale>
      <p:origin x="0" y="291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16064"/>
    </p:cViewPr>
  </p:sorterViewPr>
  <p:notesViewPr>
    <p:cSldViewPr snapToGrid="0" snapToObjects="1">
      <p:cViewPr varScale="1">
        <p:scale>
          <a:sx n="115" d="100"/>
          <a:sy n="115" d="100"/>
        </p:scale>
        <p:origin x="736" y="200"/>
      </p:cViewPr>
      <p:guideLst>
        <p:guide orient="horz" pos="2208"/>
        <p:guide pos="29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32941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32941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fld id="{9ED969BC-D0E7-4BE4-8D59-EDF1FF51A9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192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5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5232941" y="1"/>
            <a:ext cx="4003136" cy="3506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4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67025" y="527050"/>
            <a:ext cx="3502025" cy="2627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7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29804" y="3330482"/>
            <a:ext cx="6776468" cy="3153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8438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defTabSz="928407">
              <a:defRPr sz="1200" b="0">
                <a:effectLst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9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32941" y="6659760"/>
            <a:ext cx="4003136" cy="350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24" tIns="46412" rIns="92824" bIns="46412" numCol="1" anchor="b" anchorCtr="0" compatLnSpc="1">
            <a:prstTxWarp prst="textNoShape">
              <a:avLst/>
            </a:prstTxWarp>
          </a:bodyPr>
          <a:lstStyle>
            <a:lvl1pPr algn="r" defTabSz="928407">
              <a:defRPr sz="1200" b="0">
                <a:effectLst/>
              </a:defRPr>
            </a:lvl1pPr>
          </a:lstStyle>
          <a:p>
            <a:pPr>
              <a:defRPr/>
            </a:pPr>
            <a:fld id="{E7DD9321-EF23-4D4F-8E26-34363D8AFB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9943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897632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3960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147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As long as variables have those values, the software is in that state</a:t>
            </a:r>
            <a:r>
              <a:rPr lang="en-US" dirty="0" smtClean="0"/>
              <a:t> 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625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743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2023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367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514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309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920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FSM = Finite State Machine</a:t>
            </a:r>
          </a:p>
          <a:p>
            <a:r>
              <a:rPr lang="en-US" dirty="0" smtClean="0"/>
              <a:t>DNF = Disjunctive</a:t>
            </a:r>
            <a:r>
              <a:rPr lang="en-US" baseline="0" dirty="0" smtClean="0"/>
              <a:t> Normal Form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060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720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9048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94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86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59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065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467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ADT = Abstract Data Type</a:t>
            </a:r>
          </a:p>
          <a:p>
            <a:pPr eaLnBrk="1" hangingPunct="1">
              <a:lnSpc>
                <a:spcPct val="80000"/>
              </a:lnSpc>
              <a:spcBef>
                <a:spcPts val="500"/>
              </a:spcBef>
            </a:pPr>
            <a:r>
              <a:rPr kumimoji="1" lang="en-US" altLang="zh-CN" sz="12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Must – violation of the constraint is a fault</a:t>
            </a:r>
          </a:p>
          <a:p>
            <a:pPr eaLnBrk="1" hangingPunct="1">
              <a:lnSpc>
                <a:spcPct val="80000"/>
              </a:lnSpc>
              <a:spcBef>
                <a:spcPts val="500"/>
              </a:spcBef>
            </a:pPr>
            <a:r>
              <a:rPr kumimoji="1" lang="en-US" altLang="zh-CN" sz="12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Should – violation of the constraint is a potential fault 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168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611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7DD9321-EF23-4D4F-8E26-34363D8AFBEC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263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jpg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109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88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9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88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59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518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449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290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361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9444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91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312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748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8523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468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60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7044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10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74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517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685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512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357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5173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373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86A18-3CA3-3644-949E-A3B3F7CF4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779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134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587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966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309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873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774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906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94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381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174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015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46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77952"/>
            <a:ext cx="7063740" cy="4041648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600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4495800"/>
            <a:ext cx="7063740" cy="1691640"/>
          </a:xfrm>
        </p:spPr>
        <p:txBody>
          <a:bodyPr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152400" y="6455811"/>
            <a:ext cx="1904999" cy="273844"/>
          </a:xfrm>
          <a:prstGeom prst="rect">
            <a:avLst/>
          </a:prstGeom>
        </p:spPr>
        <p:txBody>
          <a:bodyPr/>
          <a:lstStyle>
            <a:lvl1pPr algn="l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24200" y="6455811"/>
            <a:ext cx="3581400" cy="273844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77200" y="6455811"/>
            <a:ext cx="685800" cy="38631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>
                <a:solidFill>
                  <a:schemeClr val="accent5">
                    <a:lumMod val="40000"/>
                    <a:lumOff val="60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>
              <a:defRPr/>
            </a:pPr>
            <a:fld id="{313F0136-1ADC-465D-9B90-C4B23ACD248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609600" y="3200400"/>
            <a:ext cx="7924800" cy="0"/>
          </a:xfrm>
          <a:prstGeom prst="line">
            <a:avLst/>
          </a:prstGeom>
          <a:ln w="38100">
            <a:solidFill>
              <a:srgbClr val="FF4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623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 anchor="ctr">
            <a:noAutofit/>
          </a:bodyPr>
          <a:lstStyle>
            <a:lvl1pPr algn="ctr">
              <a:defRPr sz="4000" b="1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7955280" cy="51133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Clr>
                <a:schemeClr val="bg1"/>
              </a:buClr>
              <a:defRPr sz="28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>
              <a:lnSpc>
                <a:spcPct val="100000"/>
              </a:lnSpc>
              <a:buClr>
                <a:schemeClr val="bg1"/>
              </a:buClr>
              <a:defRPr sz="24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>
              <a:lnSpc>
                <a:spcPct val="100000"/>
              </a:lnSpc>
              <a:buClr>
                <a:schemeClr val="bg1"/>
              </a:buClr>
              <a:defRPr sz="20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72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762060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539" y="365760"/>
            <a:ext cx="7269480" cy="1325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4539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2995" y="1828801"/>
            <a:ext cx="3360420" cy="4351337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124200" y="6455811"/>
            <a:ext cx="3581400" cy="273844"/>
          </a:xfrm>
          <a:prstGeom prst="rect">
            <a:avLst/>
          </a:prstGeom>
        </p:spPr>
        <p:txBody>
          <a:bodyPr/>
          <a:lstStyle>
            <a:lvl1pPr algn="ctr">
              <a:defRPr sz="1200" b="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77200" y="6248400"/>
            <a:ext cx="685800" cy="5937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</a:lstStyle>
          <a:p>
            <a:pPr>
              <a:defRPr/>
            </a:pPr>
            <a:fld id="{313F0136-1ADC-465D-9B90-C4B23ACD248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4312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18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764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4348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858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40398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5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6296474-364D-4E26-AA0C-354464955EB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832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0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B52EE84-6360-4B12-B1B1-48D5AB00A8A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7961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E164CEE9-8946-4111-8F4D-0E794C699F2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3768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381000"/>
            <a:ext cx="1857375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381000"/>
            <a:ext cx="5800725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27F248C6-A948-49B1-AFED-B83994B9E50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0770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87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88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79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71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2EA9B-6CFD-CF4C-8C73-B2298A1EE1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900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55289-29A1-244C-9116-919D2C4D7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97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86A18-3CA3-3644-949E-A3B3F7CF49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30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1C39A-DE03-D149-978E-9107EFE84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24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6583680"/>
            <a:ext cx="9144000" cy="27432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0" y="914400"/>
            <a:ext cx="9144000" cy="0"/>
          </a:xfrm>
          <a:prstGeom prst="line">
            <a:avLst/>
          </a:prstGeom>
          <a:noFill/>
          <a:ln w="57150">
            <a:solidFill>
              <a:srgbClr val="FF4C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Footer Placeholder 8"/>
          <p:cNvSpPr txBox="1">
            <a:spLocks/>
          </p:cNvSpPr>
          <p:nvPr userDrawn="1"/>
        </p:nvSpPr>
        <p:spPr>
          <a:xfrm>
            <a:off x="76200" y="6584156"/>
            <a:ext cx="10668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de-DE" dirty="0" smtClean="0">
                <a:latin typeface="Gill Sans MT" charset="0"/>
                <a:ea typeface="Gill Sans MT" charset="0"/>
                <a:cs typeface="Gill Sans MT" charset="0"/>
              </a:rPr>
              <a:t>Fall 2017</a:t>
            </a: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12" name="Slide Number Placeholder 9"/>
          <p:cNvSpPr txBox="1">
            <a:spLocks/>
          </p:cNvSpPr>
          <p:nvPr userDrawn="1"/>
        </p:nvSpPr>
        <p:spPr>
          <a:xfrm>
            <a:off x="8686800" y="6553200"/>
            <a:ext cx="457200" cy="304800"/>
          </a:xfrm>
          <a:prstGeom prst="rect">
            <a:avLst/>
          </a:prstGeom>
        </p:spPr>
        <p:txBody>
          <a:bodyPr anchor="b">
            <a:norm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313F0136-1ADC-465D-9B90-C4B23ACD248C}" type="slidenum">
              <a:rPr lang="en-US" sz="1200" b="0" smtClean="0">
                <a:latin typeface="Gill Sans MT" charset="0"/>
                <a:ea typeface="Gill Sans MT" charset="0"/>
                <a:cs typeface="Gill Sans MT" charset="0"/>
              </a:rPr>
              <a:pPr algn="ctr">
                <a:defRPr/>
              </a:pPr>
              <a:t>‹#›</a:t>
            </a:fld>
            <a:endParaRPr lang="en-US" sz="1200" b="0" dirty="0">
              <a:latin typeface="Gill Sans MT" charset="0"/>
              <a:ea typeface="Gill Sans MT" charset="0"/>
              <a:cs typeface="Gill Sans MT" charset="0"/>
            </a:endParaRPr>
          </a:p>
        </p:txBody>
      </p:sp>
      <p:sp>
        <p:nvSpPr>
          <p:cNvPr id="9" name="Footer Placeholder 8"/>
          <p:cNvSpPr txBox="1">
            <a:spLocks/>
          </p:cNvSpPr>
          <p:nvPr userDrawn="1"/>
        </p:nvSpPr>
        <p:spPr>
          <a:xfrm>
            <a:off x="3352800" y="6584156"/>
            <a:ext cx="2438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b="0" kern="1200">
                <a:solidFill>
                  <a:schemeClr val="accent5">
                    <a:lumMod val="40000"/>
                    <a:lumOff val="60000"/>
                  </a:schemeClr>
                </a:solidFill>
                <a:latin typeface="Apple Braille" charset="0"/>
                <a:ea typeface="Apple Braille" charset="0"/>
                <a:cs typeface="Apple Braille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b="1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de-DE" dirty="0" smtClean="0">
                <a:latin typeface="Gill Sans MT" charset="0"/>
                <a:ea typeface="Gill Sans MT" charset="0"/>
                <a:cs typeface="Gill Sans MT" charset="0"/>
              </a:rPr>
              <a:t>University</a:t>
            </a:r>
            <a:r>
              <a:rPr lang="de-DE" baseline="0" dirty="0" smtClean="0">
                <a:latin typeface="Gill Sans MT" charset="0"/>
                <a:ea typeface="Gill Sans MT" charset="0"/>
                <a:cs typeface="Gill Sans MT" charset="0"/>
              </a:rPr>
              <a:t> </a:t>
            </a:r>
            <a:r>
              <a:rPr lang="de-DE" baseline="0" dirty="0" err="1" smtClean="0">
                <a:latin typeface="Gill Sans MT" charset="0"/>
                <a:ea typeface="Gill Sans MT" charset="0"/>
                <a:cs typeface="Gill Sans MT" charset="0"/>
              </a:rPr>
              <a:t>of</a:t>
            </a:r>
            <a:r>
              <a:rPr lang="de-DE" baseline="0" dirty="0" smtClean="0">
                <a:latin typeface="Gill Sans MT" charset="0"/>
                <a:ea typeface="Gill Sans MT" charset="0"/>
                <a:cs typeface="Gill Sans MT" charset="0"/>
              </a:rPr>
              <a:t>  Virginia</a:t>
            </a:r>
            <a:endParaRPr lang="en-US" dirty="0">
              <a:latin typeface="Gill Sans MT" charset="0"/>
              <a:ea typeface="Gill Sans MT" charset="0"/>
              <a:cs typeface="Gill Sans M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829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5862" y="762000"/>
            <a:ext cx="9144000" cy="4648200"/>
          </a:xfrm>
          <a:noFill/>
          <a:ln>
            <a:noFill/>
          </a:ln>
        </p:spPr>
        <p:txBody>
          <a:bodyPr anchor="ctr">
            <a:normAutofit/>
          </a:bodyPr>
          <a:lstStyle/>
          <a:p>
            <a:pPr algn="ctr" eaLnBrk="1" hangingPunct="1">
              <a:lnSpc>
                <a:spcPct val="100000"/>
              </a:lnSpc>
            </a:pPr>
            <a:r>
              <a:rPr lang="en-US" sz="5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Graph Coverage for </a:t>
            </a:r>
            <a:r>
              <a:rPr lang="en-US" sz="5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Specifications</a:t>
            </a:r>
            <a:r>
              <a:rPr lang="en-US" sz="2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/>
            </a:r>
            <a:br>
              <a:rPr lang="en-US" sz="2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3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/>
            </a:r>
            <a:br>
              <a:rPr lang="en-US" sz="3000" b="1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4000" b="1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CS 4501 / 6501 </a:t>
            </a:r>
            <a:br>
              <a:rPr lang="en-US" sz="4000" b="1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</a:br>
            <a:r>
              <a:rPr lang="en-US" sz="4000" b="1" dirty="0" smtClean="0">
                <a:solidFill>
                  <a:srgbClr val="FFFFFF"/>
                </a:solidFill>
                <a:latin typeface="Verdana" charset="0"/>
                <a:ea typeface="Verdana" charset="0"/>
                <a:cs typeface="Verdana" charset="0"/>
              </a:rPr>
              <a:t>Software Testing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60"/>
    </mc:Choice>
    <mc:Fallback xmlns="">
      <p:transition spd="slow" advTm="1796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ADT Example: Client 1</a:t>
            </a:r>
            <a:endParaRPr lang="en-US" dirty="0"/>
          </a:p>
        </p:txBody>
      </p:sp>
      <p:sp>
        <p:nvSpPr>
          <p:cNvPr id="43" name="Content Placeholder 22"/>
          <p:cNvSpPr>
            <a:spLocks noGrp="1"/>
          </p:cNvSpPr>
          <p:nvPr>
            <p:ph idx="1"/>
          </p:nvPr>
        </p:nvSpPr>
        <p:spPr>
          <a:xfrm>
            <a:off x="3352800" y="990600"/>
            <a:ext cx="5791200" cy="5410200"/>
          </a:xfrm>
        </p:spPr>
        <p:txBody>
          <a:bodyPr>
            <a:normAutofit/>
          </a:bodyPr>
          <a:lstStyle/>
          <a:p>
            <a:pPr marL="15875" lvl="1" indent="0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200" dirty="0" smtClean="0">
                <a:solidFill>
                  <a:srgbClr val="FFFF00"/>
                </a:solidFill>
              </a:rPr>
              <a:t>Dynamic </a:t>
            </a:r>
            <a:r>
              <a:rPr lang="en-US" sz="2200" dirty="0" smtClean="0">
                <a:solidFill>
                  <a:srgbClr val="FFFF00"/>
                </a:solidFill>
              </a:rPr>
              <a:t>checking</a:t>
            </a:r>
          </a:p>
          <a:p>
            <a:pPr marL="231775" lvl="1" indent="-215900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/>
              <a:t>Consider path [1,3,4,6] where no write() appears </a:t>
            </a:r>
            <a:endParaRPr lang="en-US" sz="2200" dirty="0" smtClean="0"/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It is possible that the logic of the program does not allow the edge (3,4) unless the loop [3,5,3] is taken at least once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Deciding whether the path [1,3,4,6] can be taken or not is undecidable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This situation can be checked only by executing the program – static checking is not enough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Thus, we generate test requirements to try to </a:t>
            </a:r>
            <a:r>
              <a:rPr lang="en-US" dirty="0" smtClean="0">
                <a:solidFill>
                  <a:srgbClr val="FFFF00"/>
                </a:solidFill>
              </a:rPr>
              <a:t>violate</a:t>
            </a:r>
            <a:r>
              <a:rPr lang="en-US" dirty="0" smtClean="0"/>
              <a:t> the sequencing constraints</a:t>
            </a:r>
          </a:p>
        </p:txBody>
      </p:sp>
      <p:grpSp>
        <p:nvGrpSpPr>
          <p:cNvPr id="44" name="Group 43"/>
          <p:cNvGrpSpPr>
            <a:grpSpLocks/>
          </p:cNvGrpSpPr>
          <p:nvPr/>
        </p:nvGrpSpPr>
        <p:grpSpPr bwMode="auto">
          <a:xfrm>
            <a:off x="152400" y="1120119"/>
            <a:ext cx="3200400" cy="3590926"/>
            <a:chOff x="3607" y="1206"/>
            <a:chExt cx="2016" cy="2262"/>
          </a:xfrm>
        </p:grpSpPr>
        <p:sp>
          <p:nvSpPr>
            <p:cNvPr id="45" name="Rectangle 41"/>
            <p:cNvSpPr>
              <a:spLocks noChangeArrowheads="1"/>
            </p:cNvSpPr>
            <p:nvPr/>
          </p:nvSpPr>
          <p:spPr bwMode="auto">
            <a:xfrm>
              <a:off x="3607" y="1206"/>
              <a:ext cx="2016" cy="226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endParaRPr lang="en-US" altLang="en-US" sz="16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grpSp>
          <p:nvGrpSpPr>
            <p:cNvPr id="46" name="Group 42"/>
            <p:cNvGrpSpPr>
              <a:grpSpLocks/>
            </p:cNvGrpSpPr>
            <p:nvPr/>
          </p:nvGrpSpPr>
          <p:grpSpPr bwMode="auto">
            <a:xfrm>
              <a:off x="3655" y="1437"/>
              <a:ext cx="1968" cy="1945"/>
              <a:chOff x="3655" y="1404"/>
              <a:chExt cx="1968" cy="1945"/>
            </a:xfrm>
          </p:grpSpPr>
          <p:grpSp>
            <p:nvGrpSpPr>
              <p:cNvPr id="47" name="Group 35"/>
              <p:cNvGrpSpPr>
                <a:grpSpLocks/>
              </p:cNvGrpSpPr>
              <p:nvPr/>
            </p:nvGrpSpPr>
            <p:grpSpPr bwMode="auto">
              <a:xfrm>
                <a:off x="4527" y="1625"/>
                <a:ext cx="293" cy="240"/>
                <a:chOff x="4543" y="1625"/>
                <a:chExt cx="293" cy="240"/>
              </a:xfrm>
            </p:grpSpPr>
            <p:sp>
              <p:nvSpPr>
                <p:cNvPr id="75" name="Oval 7"/>
                <p:cNvSpPr>
                  <a:spLocks noChangeArrowheads="1"/>
                </p:cNvSpPr>
                <p:nvPr/>
              </p:nvSpPr>
              <p:spPr bwMode="auto">
                <a:xfrm>
                  <a:off x="4543" y="1625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76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4548" y="1629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1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48" name="Group 36"/>
              <p:cNvGrpSpPr>
                <a:grpSpLocks/>
              </p:cNvGrpSpPr>
              <p:nvPr/>
            </p:nvGrpSpPr>
            <p:grpSpPr bwMode="auto">
              <a:xfrm>
                <a:off x="4207" y="2153"/>
                <a:ext cx="291" cy="240"/>
                <a:chOff x="4207" y="2153"/>
                <a:chExt cx="291" cy="240"/>
              </a:xfrm>
            </p:grpSpPr>
            <p:sp>
              <p:nvSpPr>
                <p:cNvPr id="73" name="Oval 10"/>
                <p:cNvSpPr>
                  <a:spLocks noChangeArrowheads="1"/>
                </p:cNvSpPr>
                <p:nvPr/>
              </p:nvSpPr>
              <p:spPr bwMode="auto">
                <a:xfrm>
                  <a:off x="4207" y="2153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/>
                  <a:endParaRPr lang="en-US" altLang="en-US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74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4210" y="2157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2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49" name="Group 37"/>
              <p:cNvGrpSpPr>
                <a:grpSpLocks/>
              </p:cNvGrpSpPr>
              <p:nvPr/>
            </p:nvGrpSpPr>
            <p:grpSpPr bwMode="auto">
              <a:xfrm>
                <a:off x="4878" y="2105"/>
                <a:ext cx="288" cy="240"/>
                <a:chOff x="4879" y="2105"/>
                <a:chExt cx="288" cy="240"/>
              </a:xfrm>
            </p:grpSpPr>
            <p:sp>
              <p:nvSpPr>
                <p:cNvPr id="71" name="Oval 13"/>
                <p:cNvSpPr>
                  <a:spLocks noChangeArrowheads="1"/>
                </p:cNvSpPr>
                <p:nvPr/>
              </p:nvSpPr>
              <p:spPr bwMode="auto">
                <a:xfrm>
                  <a:off x="4879" y="2105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72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4879" y="2109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3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50" name="Group 38"/>
              <p:cNvGrpSpPr>
                <a:grpSpLocks/>
              </p:cNvGrpSpPr>
              <p:nvPr/>
            </p:nvGrpSpPr>
            <p:grpSpPr bwMode="auto">
              <a:xfrm>
                <a:off x="4521" y="2575"/>
                <a:ext cx="294" cy="240"/>
                <a:chOff x="4537" y="2585"/>
                <a:chExt cx="294" cy="240"/>
              </a:xfrm>
            </p:grpSpPr>
            <p:sp>
              <p:nvSpPr>
                <p:cNvPr id="69" name="Oval 16"/>
                <p:cNvSpPr>
                  <a:spLocks noChangeArrowheads="1"/>
                </p:cNvSpPr>
                <p:nvPr/>
              </p:nvSpPr>
              <p:spPr bwMode="auto">
                <a:xfrm>
                  <a:off x="4543" y="2585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70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4537" y="2589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4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51" name="Group 39"/>
              <p:cNvGrpSpPr>
                <a:grpSpLocks/>
              </p:cNvGrpSpPr>
              <p:nvPr/>
            </p:nvGrpSpPr>
            <p:grpSpPr bwMode="auto">
              <a:xfrm>
                <a:off x="4878" y="2575"/>
                <a:ext cx="288" cy="240"/>
                <a:chOff x="4975" y="2537"/>
                <a:chExt cx="288" cy="240"/>
              </a:xfrm>
            </p:grpSpPr>
            <p:sp>
              <p:nvSpPr>
                <p:cNvPr id="67" name="Oval 19"/>
                <p:cNvSpPr>
                  <a:spLocks noChangeArrowheads="1"/>
                </p:cNvSpPr>
                <p:nvPr/>
              </p:nvSpPr>
              <p:spPr bwMode="auto">
                <a:xfrm>
                  <a:off x="4975" y="2537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68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4975" y="2541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5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52" name="Group 40"/>
              <p:cNvGrpSpPr>
                <a:grpSpLocks/>
              </p:cNvGrpSpPr>
              <p:nvPr/>
            </p:nvGrpSpPr>
            <p:grpSpPr bwMode="auto">
              <a:xfrm>
                <a:off x="4519" y="3109"/>
                <a:ext cx="296" cy="240"/>
                <a:chOff x="4503" y="3109"/>
                <a:chExt cx="296" cy="240"/>
              </a:xfrm>
            </p:grpSpPr>
            <p:sp>
              <p:nvSpPr>
                <p:cNvPr id="65" name="Oval 21"/>
                <p:cNvSpPr>
                  <a:spLocks noChangeArrowheads="1"/>
                </p:cNvSpPr>
                <p:nvPr/>
              </p:nvSpPr>
              <p:spPr bwMode="auto">
                <a:xfrm>
                  <a:off x="4511" y="3109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66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4503" y="3113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6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sp>
            <p:nvSpPr>
              <p:cNvPr id="53" name="Line 23"/>
              <p:cNvSpPr>
                <a:spLocks noChangeShapeType="1"/>
              </p:cNvSpPr>
              <p:nvPr/>
            </p:nvSpPr>
            <p:spPr bwMode="auto">
              <a:xfrm flipH="1">
                <a:off x="4411" y="1865"/>
                <a:ext cx="192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4" name="Line 24"/>
              <p:cNvSpPr>
                <a:spLocks noChangeShapeType="1"/>
              </p:cNvSpPr>
              <p:nvPr/>
            </p:nvSpPr>
            <p:spPr bwMode="auto">
              <a:xfrm>
                <a:off x="4737" y="1865"/>
                <a:ext cx="240" cy="24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5" name="Line 25"/>
              <p:cNvSpPr>
                <a:spLocks noChangeShapeType="1"/>
              </p:cNvSpPr>
              <p:nvPr/>
            </p:nvSpPr>
            <p:spPr bwMode="auto">
              <a:xfrm>
                <a:off x="4406" y="2394"/>
                <a:ext cx="196" cy="19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6" name="Line 26"/>
              <p:cNvSpPr>
                <a:spLocks noChangeShapeType="1"/>
              </p:cNvSpPr>
              <p:nvPr/>
            </p:nvSpPr>
            <p:spPr bwMode="auto">
              <a:xfrm flipH="1">
                <a:off x="4759" y="2345"/>
                <a:ext cx="192" cy="25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7" name="Line 27"/>
              <p:cNvSpPr>
                <a:spLocks noChangeShapeType="1"/>
              </p:cNvSpPr>
              <p:nvPr/>
            </p:nvSpPr>
            <p:spPr bwMode="auto">
              <a:xfrm>
                <a:off x="5022" y="2345"/>
                <a:ext cx="0" cy="22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8" name="Line 28"/>
              <p:cNvSpPr>
                <a:spLocks noChangeShapeType="1"/>
              </p:cNvSpPr>
              <p:nvPr/>
            </p:nvSpPr>
            <p:spPr bwMode="auto">
              <a:xfrm>
                <a:off x="4670" y="2825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9" name="Line 29"/>
              <p:cNvSpPr>
                <a:spLocks noChangeShapeType="1"/>
              </p:cNvSpPr>
              <p:nvPr/>
            </p:nvSpPr>
            <p:spPr bwMode="auto">
              <a:xfrm>
                <a:off x="4671" y="1404"/>
                <a:ext cx="0" cy="22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cxnSp>
            <p:nvCxnSpPr>
              <p:cNvPr id="60" name="AutoShape 30"/>
              <p:cNvCxnSpPr>
                <a:cxnSpLocks noChangeShapeType="1"/>
              </p:cNvCxnSpPr>
              <p:nvPr/>
            </p:nvCxnSpPr>
            <p:spPr bwMode="auto">
              <a:xfrm flipV="1">
                <a:off x="5166" y="2225"/>
                <a:ext cx="1" cy="470"/>
              </a:xfrm>
              <a:prstGeom prst="curvedConnector3">
                <a:avLst>
                  <a:gd name="adj1" fmla="val 14400005"/>
                </a:avLst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61" name="Text Box 31"/>
              <p:cNvSpPr txBox="1">
                <a:spLocks noChangeArrowheads="1"/>
              </p:cNvSpPr>
              <p:nvPr/>
            </p:nvSpPr>
            <p:spPr bwMode="auto">
              <a:xfrm>
                <a:off x="4807" y="1577"/>
                <a:ext cx="67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1600" b="0" dirty="0" smtClean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open(f</a:t>
                </a:r>
                <a:r>
                  <a:rPr kumimoji="1" lang="en-US" altLang="zh-CN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)</a:t>
                </a:r>
              </a:p>
            </p:txBody>
          </p:sp>
          <p:sp>
            <p:nvSpPr>
              <p:cNvPr id="62" name="Text Box 32"/>
              <p:cNvSpPr txBox="1">
                <a:spLocks noChangeArrowheads="1"/>
              </p:cNvSpPr>
              <p:nvPr/>
            </p:nvSpPr>
            <p:spPr bwMode="auto">
              <a:xfrm>
                <a:off x="3655" y="2235"/>
                <a:ext cx="67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write(t)</a:t>
                </a:r>
              </a:p>
            </p:txBody>
          </p:sp>
          <p:sp>
            <p:nvSpPr>
              <p:cNvPr id="63" name="Text Box 33"/>
              <p:cNvSpPr txBox="1">
                <a:spLocks noChangeArrowheads="1"/>
              </p:cNvSpPr>
              <p:nvPr/>
            </p:nvSpPr>
            <p:spPr bwMode="auto">
              <a:xfrm>
                <a:off x="4951" y="2777"/>
                <a:ext cx="67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1600" b="0" dirty="0" smtClean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write(t</a:t>
                </a:r>
                <a:r>
                  <a:rPr kumimoji="1" lang="en-US" altLang="zh-CN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)</a:t>
                </a:r>
              </a:p>
            </p:txBody>
          </p:sp>
          <p:sp>
            <p:nvSpPr>
              <p:cNvPr id="64" name="Text Box 34"/>
              <p:cNvSpPr txBox="1">
                <a:spLocks noChangeArrowheads="1"/>
              </p:cNvSpPr>
              <p:nvPr/>
            </p:nvSpPr>
            <p:spPr bwMode="auto">
              <a:xfrm>
                <a:off x="4807" y="3113"/>
                <a:ext cx="67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1600" b="0" dirty="0" smtClean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close()</a:t>
                </a:r>
                <a:endParaRPr kumimoji="1" lang="en-US" altLang="zh-CN" sz="16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</p:grpSp>
      <p:sp>
        <p:nvSpPr>
          <p:cNvPr id="77" name="TextBox 76"/>
          <p:cNvSpPr txBox="1"/>
          <p:nvPr/>
        </p:nvSpPr>
        <p:spPr>
          <a:xfrm>
            <a:off x="406058" y="1131882"/>
            <a:ext cx="26419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latin typeface="Verdana" charset="0"/>
                <a:ea typeface="Verdana" charset="0"/>
                <a:cs typeface="Verdana" charset="0"/>
              </a:rPr>
              <a:t>Client that uses </a:t>
            </a:r>
            <a:r>
              <a:rPr lang="en-US" sz="1600" b="0" dirty="0" err="1" smtClean="0">
                <a:latin typeface="Verdana" charset="0"/>
                <a:ea typeface="Verdana" charset="0"/>
                <a:cs typeface="Verdana" charset="0"/>
              </a:rPr>
              <a:t>FileADT</a:t>
            </a:r>
            <a:endParaRPr lang="en-US" sz="1600" b="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81000" y="5052761"/>
            <a:ext cx="3121958" cy="923330"/>
          </a:xfrm>
          <a:prstGeom prst="rect">
            <a:avLst/>
          </a:prstGeom>
          <a:solidFill>
            <a:srgbClr val="000099"/>
          </a:solidFill>
          <a:ln>
            <a:solidFill>
              <a:srgbClr val="FFFF00"/>
            </a:solidFill>
          </a:ln>
        </p:spPr>
        <p:txBody>
          <a:bodyPr wrap="square">
            <a:spAutoFit/>
          </a:bodyPr>
          <a:lstStyle/>
          <a:p>
            <a:pPr marL="801688" lvl="1" indent="-785813">
              <a:lnSpc>
                <a:spcPct val="90000"/>
              </a:lnSpc>
              <a:spcBef>
                <a:spcPts val="2000"/>
              </a:spcBef>
            </a:pPr>
            <a:r>
              <a:rPr lang="en-US" sz="2000" b="0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Goal</a:t>
            </a:r>
            <a:r>
              <a:rPr lang="en-US" sz="2000" b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: Violate </a:t>
            </a:r>
            <a:r>
              <a:rPr lang="en-US" sz="2000" b="0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every sequencing constraint</a:t>
            </a:r>
            <a:endParaRPr lang="en-US" sz="2000" b="0" dirty="0">
              <a:solidFill>
                <a:srgbClr val="FFFF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1723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uiExpand="1" build="p"/>
      <p:bldP spid="77" grpId="0"/>
      <p:bldP spid="3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914400"/>
          </a:xfrm>
        </p:spPr>
        <p:txBody>
          <a:bodyPr/>
          <a:lstStyle/>
          <a:p>
            <a:pPr>
              <a:lnSpc>
                <a:spcPct val="75000"/>
              </a:lnSpc>
            </a:pPr>
            <a:r>
              <a:rPr lang="en-US" sz="3800" dirty="0"/>
              <a:t>File ADT Example</a:t>
            </a:r>
            <a:r>
              <a:rPr lang="en-US" sz="3800"/>
              <a:t>: </a:t>
            </a:r>
            <a:r>
              <a:rPr lang="en-US" sz="3800" smtClean="0"/>
              <a:t/>
            </a:r>
            <a:br>
              <a:rPr lang="en-US" sz="3800" smtClean="0"/>
            </a:br>
            <a:r>
              <a:rPr lang="en-US" sz="3800" smtClean="0"/>
              <a:t>Test </a:t>
            </a:r>
            <a:r>
              <a:rPr lang="en-US" sz="3800" dirty="0" smtClean="0"/>
              <a:t>Requirements</a:t>
            </a:r>
            <a:endParaRPr lang="en-US" sz="3800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228600" y="982662"/>
            <a:ext cx="8610600" cy="47323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90000"/>
              </a:lnSpc>
              <a:spcBef>
                <a:spcPts val="1000"/>
              </a:spcBef>
              <a:buSzPct val="100000"/>
              <a:buFont typeface="+mj-lt"/>
              <a:buAutoNum type="arabicPeriod"/>
            </a:pPr>
            <a:r>
              <a:rPr lang="en-US" altLang="en-US" sz="2000" dirty="0"/>
              <a:t>Cover every path from the start node to every node that contains a write() such that the path does not go through a node containing an open()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SzPct val="100000"/>
              <a:buFont typeface="+mj-lt"/>
              <a:buAutoNum type="arabicPeriod"/>
            </a:pPr>
            <a:r>
              <a:rPr lang="en-US" altLang="en-US" sz="2000" dirty="0"/>
              <a:t>Cover every path from the start node to every node that contains a close() such that the path does not go through a node containing an open()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SzPct val="100000"/>
              <a:buFont typeface="+mj-lt"/>
              <a:buAutoNum type="arabicPeriod"/>
            </a:pPr>
            <a:r>
              <a:rPr lang="en-US" altLang="en-US" sz="2000" dirty="0"/>
              <a:t>Cover every path from every node that contains a close() to every node that contains a write()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SzPct val="100000"/>
              <a:buFont typeface="+mj-lt"/>
              <a:buAutoNum type="arabicPeriod"/>
            </a:pPr>
            <a:r>
              <a:rPr lang="en-US" altLang="en-US" sz="2000" dirty="0"/>
              <a:t>Cover every path from every node that contains an open() to every node that contains a close() such that the path does not go through a node containing a write</a:t>
            </a:r>
            <a:r>
              <a:rPr lang="en-US" altLang="en-US" sz="2000" dirty="0" smtClean="0"/>
              <a:t>()</a:t>
            </a: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SzPct val="100000"/>
              <a:buFont typeface="+mj-lt"/>
              <a:buAutoNum type="arabicPeriod"/>
            </a:pPr>
            <a:r>
              <a:rPr lang="en-US" altLang="en-US" sz="2000" dirty="0" smtClean="0"/>
              <a:t>Cover every path from every node that contains an open() to every node that contains an open()</a:t>
            </a:r>
            <a:endParaRPr lang="en-US" alt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228600" y="5486400"/>
            <a:ext cx="86868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zh-CN" sz="20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If program is correct, all test requirements will be </a:t>
            </a:r>
            <a:r>
              <a:rPr kumimoji="1" lang="en-US" altLang="zh-CN" sz="2000" b="0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infeasible</a:t>
            </a:r>
          </a:p>
          <a:p>
            <a:pPr marL="342900" indent="-342900">
              <a:buFont typeface="Arial" charset="0"/>
              <a:buChar char="•"/>
            </a:pPr>
            <a:r>
              <a:rPr kumimoji="1" lang="en-US" sz="20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Any tests created will almost definitely find faults</a:t>
            </a:r>
            <a:endParaRPr lang="en-US" sz="20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542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uiExpand="1" build="p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State Behavior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228600" y="982662"/>
            <a:ext cx="8763000" cy="5570538"/>
          </a:xfrm>
        </p:spPr>
        <p:txBody>
          <a:bodyPr>
            <a:normAutofit/>
          </a:bodyPr>
          <a:lstStyle/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Other major method for using graphs based on specifications is to model state behavior of the software using finite state </a:t>
            </a:r>
            <a:r>
              <a:rPr lang="en-US" sz="2200" dirty="0"/>
              <a:t>m</a:t>
            </a:r>
            <a:r>
              <a:rPr lang="en-US" sz="2200" dirty="0" smtClean="0"/>
              <a:t>achine</a:t>
            </a:r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A </a:t>
            </a:r>
            <a:r>
              <a:rPr lang="en-US" sz="2200" dirty="0" smtClean="0">
                <a:solidFill>
                  <a:srgbClr val="FFFF00"/>
                </a:solidFill>
              </a:rPr>
              <a:t>finite state machine</a:t>
            </a:r>
            <a:r>
              <a:rPr lang="en-US" sz="2200" dirty="0" smtClean="0"/>
              <a:t> (</a:t>
            </a:r>
            <a:r>
              <a:rPr lang="en-US" sz="2200" dirty="0" smtClean="0">
                <a:solidFill>
                  <a:srgbClr val="FFFF00"/>
                </a:solidFill>
              </a:rPr>
              <a:t>FSM</a:t>
            </a:r>
            <a:r>
              <a:rPr lang="en-US" sz="2200" dirty="0" smtClean="0"/>
              <a:t>) is a graph that describes how software variables are modified during execution</a:t>
            </a:r>
            <a:endParaRPr lang="en-US" sz="2200" dirty="0" smtClean="0"/>
          </a:p>
          <a:p>
            <a:pPr marL="635000" lvl="2" indent="-250825">
              <a:lnSpc>
                <a:spcPct val="90000"/>
              </a:lnSpc>
              <a:spcBef>
                <a:spcPts val="1000"/>
              </a:spcBef>
            </a:pPr>
            <a:r>
              <a:rPr lang="en-US" dirty="0" smtClean="0">
                <a:solidFill>
                  <a:srgbClr val="FFFF00"/>
                </a:solidFill>
              </a:rPr>
              <a:t>Nodes</a:t>
            </a:r>
            <a:r>
              <a:rPr lang="en-US" dirty="0" smtClean="0"/>
              <a:t> represent </a:t>
            </a:r>
            <a:r>
              <a:rPr lang="en-US" dirty="0" smtClean="0">
                <a:solidFill>
                  <a:srgbClr val="FFFF00"/>
                </a:solidFill>
              </a:rPr>
              <a:t>states </a:t>
            </a:r>
            <a:r>
              <a:rPr lang="en-US" dirty="0" smtClean="0"/>
              <a:t>in the execution behavior</a:t>
            </a:r>
          </a:p>
          <a:p>
            <a:pPr marL="1035050" lvl="3" indent="-217488">
              <a:lnSpc>
                <a:spcPct val="90000"/>
              </a:lnSpc>
              <a:spcBef>
                <a:spcPts val="0"/>
              </a:spcBef>
            </a:pPr>
            <a:r>
              <a:rPr lang="en-US" sz="1800" dirty="0" smtClean="0">
                <a:solidFill>
                  <a:srgbClr val="FFFF00"/>
                </a:solidFill>
              </a:rPr>
              <a:t>States </a:t>
            </a:r>
            <a:r>
              <a:rPr lang="en-US" sz="1800" dirty="0" smtClean="0"/>
              <a:t>represent values of variables</a:t>
            </a:r>
            <a:endParaRPr lang="en-US" dirty="0" smtClean="0"/>
          </a:p>
          <a:p>
            <a:pPr marL="701675" lvl="2" indent="-268288">
              <a:lnSpc>
                <a:spcPct val="90000"/>
              </a:lnSpc>
              <a:spcBef>
                <a:spcPts val="1500"/>
              </a:spcBef>
            </a:pPr>
            <a:r>
              <a:rPr lang="en-US" dirty="0" smtClean="0">
                <a:solidFill>
                  <a:srgbClr val="FFFF00"/>
                </a:solidFill>
              </a:rPr>
              <a:t>Edges</a:t>
            </a:r>
            <a:r>
              <a:rPr lang="en-US" dirty="0" smtClean="0"/>
              <a:t> represent </a:t>
            </a:r>
            <a:r>
              <a:rPr lang="en-US" dirty="0" smtClean="0">
                <a:solidFill>
                  <a:srgbClr val="FFFF00"/>
                </a:solidFill>
              </a:rPr>
              <a:t>transitions</a:t>
            </a:r>
            <a:r>
              <a:rPr lang="en-US" dirty="0" smtClean="0"/>
              <a:t> among the states</a:t>
            </a:r>
          </a:p>
          <a:p>
            <a:pPr marL="1035050" lvl="3" indent="-233363">
              <a:lnSpc>
                <a:spcPct val="90000"/>
              </a:lnSpc>
              <a:spcBef>
                <a:spcPts val="0"/>
              </a:spcBef>
            </a:pPr>
            <a:r>
              <a:rPr lang="en-US" sz="1800" dirty="0" smtClean="0">
                <a:solidFill>
                  <a:srgbClr val="FFFF00"/>
                </a:solidFill>
              </a:rPr>
              <a:t>Transitions </a:t>
            </a:r>
            <a:r>
              <a:rPr lang="en-US" sz="1800" dirty="0"/>
              <a:t>represent </a:t>
            </a:r>
            <a:r>
              <a:rPr lang="en-US" sz="1800" dirty="0" smtClean="0"/>
              <a:t>changes in the state</a:t>
            </a:r>
            <a:endParaRPr lang="en-US" dirty="0">
              <a:solidFill>
                <a:srgbClr val="FFFF00"/>
              </a:solidFill>
            </a:endParaRPr>
          </a:p>
          <a:p>
            <a:pPr marL="701675" lvl="2" indent="-268288">
              <a:lnSpc>
                <a:spcPct val="90000"/>
              </a:lnSpc>
              <a:spcBef>
                <a:spcPts val="1000"/>
              </a:spcBef>
            </a:pPr>
            <a:endParaRPr lang="en-US" dirty="0" smtClean="0">
              <a:solidFill>
                <a:srgbClr val="FFFF00"/>
              </a:solidFill>
            </a:endParaRPr>
          </a:p>
          <a:p>
            <a:pPr marL="701675" lvl="2" indent="-268288">
              <a:lnSpc>
                <a:spcPct val="90000"/>
              </a:lnSpc>
              <a:spcBef>
                <a:spcPts val="500"/>
              </a:spcBef>
            </a:pPr>
            <a:endParaRPr lang="en-US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endParaRPr kumimoji="1" lang="en-US" altLang="zh-CN" sz="2200" dirty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endParaRPr lang="en-US" sz="2200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endParaRPr lang="en-US" sz="2200" dirty="0"/>
          </a:p>
          <a:p>
            <a:pPr marL="780415" lvl="3" indent="-215900">
              <a:lnSpc>
                <a:spcPct val="90000"/>
              </a:lnSpc>
              <a:spcBef>
                <a:spcPts val="500"/>
              </a:spcBef>
            </a:pPr>
            <a:endParaRPr lang="en-US" sz="1800" dirty="0" smtClean="0"/>
          </a:p>
        </p:txBody>
      </p:sp>
      <p:grpSp>
        <p:nvGrpSpPr>
          <p:cNvPr id="11" name="Group 10"/>
          <p:cNvGrpSpPr/>
          <p:nvPr/>
        </p:nvGrpSpPr>
        <p:grpSpPr>
          <a:xfrm>
            <a:off x="2819400" y="4495800"/>
            <a:ext cx="3733800" cy="1828800"/>
            <a:chOff x="2819400" y="4343400"/>
            <a:chExt cx="3733800" cy="1828800"/>
          </a:xfrm>
        </p:grpSpPr>
        <p:sp>
          <p:nvSpPr>
            <p:cNvPr id="3" name="Rectangle 2"/>
            <p:cNvSpPr/>
            <p:nvPr/>
          </p:nvSpPr>
          <p:spPr bwMode="auto">
            <a:xfrm>
              <a:off x="2819400" y="4343400"/>
              <a:ext cx="3733800" cy="1828800"/>
            </a:xfrm>
            <a:prstGeom prst="rect">
              <a:avLst/>
            </a:prstGeom>
            <a:solidFill>
              <a:schemeClr val="bg1"/>
            </a:solidFill>
            <a:ln w="19050">
              <a:noFill/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grpSp>
          <p:nvGrpSpPr>
            <p:cNvPr id="4" name="Group 10"/>
            <p:cNvGrpSpPr>
              <a:grpSpLocks/>
            </p:cNvGrpSpPr>
            <p:nvPr/>
          </p:nvGrpSpPr>
          <p:grpSpPr bwMode="auto">
            <a:xfrm>
              <a:off x="3124200" y="4405312"/>
              <a:ext cx="3079750" cy="1690688"/>
              <a:chOff x="619" y="1829"/>
              <a:chExt cx="1940" cy="1065"/>
            </a:xfrm>
          </p:grpSpPr>
          <p:sp>
            <p:nvSpPr>
              <p:cNvPr id="5" name="Oval 4"/>
              <p:cNvSpPr>
                <a:spLocks noChangeArrowheads="1"/>
              </p:cNvSpPr>
              <p:nvPr/>
            </p:nvSpPr>
            <p:spPr bwMode="auto">
              <a:xfrm>
                <a:off x="619" y="2182"/>
                <a:ext cx="735" cy="375"/>
              </a:xfrm>
              <a:prstGeom prst="ellipse">
                <a:avLst/>
              </a:prstGeom>
              <a:solidFill>
                <a:schemeClr val="bg2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algn="ctr"/>
                <a:r>
                  <a:rPr lang="en-US" altLang="en-US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Off</a:t>
                </a:r>
              </a:p>
            </p:txBody>
          </p:sp>
          <p:sp>
            <p:nvSpPr>
              <p:cNvPr id="6" name="Oval 5"/>
              <p:cNvSpPr>
                <a:spLocks noChangeArrowheads="1"/>
              </p:cNvSpPr>
              <p:nvPr/>
            </p:nvSpPr>
            <p:spPr bwMode="auto">
              <a:xfrm>
                <a:off x="1824" y="2183"/>
                <a:ext cx="735" cy="375"/>
              </a:xfrm>
              <a:prstGeom prst="ellipse">
                <a:avLst/>
              </a:prstGeom>
              <a:solidFill>
                <a:schemeClr val="bg2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algn="ctr"/>
                <a:r>
                  <a: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On</a:t>
                </a:r>
              </a:p>
            </p:txBody>
          </p:sp>
          <p:cxnSp>
            <p:nvCxnSpPr>
              <p:cNvPr id="7" name="AutoShape 6"/>
              <p:cNvCxnSpPr>
                <a:cxnSpLocks noChangeShapeType="1"/>
              </p:cNvCxnSpPr>
              <p:nvPr/>
            </p:nvCxnSpPr>
            <p:spPr bwMode="auto">
              <a:xfrm rot="5400000" flipV="1">
                <a:off x="1588" y="1895"/>
                <a:ext cx="1" cy="686"/>
              </a:xfrm>
              <a:prstGeom prst="curvedConnector3">
                <a:avLst>
                  <a:gd name="adj1" fmla="val -19900009"/>
                </a:avLst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8" name="AutoShape 7"/>
              <p:cNvCxnSpPr>
                <a:cxnSpLocks noChangeShapeType="1"/>
              </p:cNvCxnSpPr>
              <p:nvPr/>
            </p:nvCxnSpPr>
            <p:spPr bwMode="auto">
              <a:xfrm rot="16200000" flipV="1">
                <a:off x="1588" y="2160"/>
                <a:ext cx="1" cy="686"/>
              </a:xfrm>
              <a:prstGeom prst="curvedConnector3">
                <a:avLst>
                  <a:gd name="adj1" fmla="val -19800009"/>
                </a:avLst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9" name="Text Box 8"/>
              <p:cNvSpPr txBox="1">
                <a:spLocks noChangeArrowheads="1"/>
              </p:cNvSpPr>
              <p:nvPr/>
            </p:nvSpPr>
            <p:spPr bwMode="auto">
              <a:xfrm>
                <a:off x="1109" y="1829"/>
                <a:ext cx="979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algn="ctr">
                  <a:spcBef>
                    <a:spcPct val="50000"/>
                  </a:spcBef>
                </a:pPr>
                <a:r>
                  <a:rPr lang="en-US" altLang="en-US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switch up</a:t>
                </a:r>
              </a:p>
            </p:txBody>
          </p:sp>
          <p:sp>
            <p:nvSpPr>
              <p:cNvPr id="10" name="Text Box 9"/>
              <p:cNvSpPr txBox="1">
                <a:spLocks noChangeArrowheads="1"/>
              </p:cNvSpPr>
              <p:nvPr/>
            </p:nvSpPr>
            <p:spPr bwMode="auto">
              <a:xfrm>
                <a:off x="1116" y="2681"/>
                <a:ext cx="965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 type="none" w="sm" len="sm"/>
                    <a:tailEnd type="none" w="sm" len="sm"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algn="ctr">
                  <a:spcBef>
                    <a:spcPct val="50000"/>
                  </a:spcBef>
                </a:pPr>
                <a:r>
                  <a: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switch down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049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Finite State Machine (FSM)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152400" y="982662"/>
            <a:ext cx="8763000" cy="5570538"/>
          </a:xfrm>
        </p:spPr>
        <p:txBody>
          <a:bodyPr>
            <a:normAutofit/>
          </a:bodyPr>
          <a:lstStyle/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FSMs are used to model state behavior of many kinds of software </a:t>
            </a:r>
          </a:p>
          <a:p>
            <a:pPr marL="584200" lvl="2" indent="-217488">
              <a:lnSpc>
                <a:spcPct val="90000"/>
              </a:lnSpc>
              <a:spcBef>
                <a:spcPts val="700"/>
              </a:spcBef>
            </a:pPr>
            <a:r>
              <a:rPr lang="en-US" dirty="0" smtClean="0">
                <a:solidFill>
                  <a:srgbClr val="FFFF00"/>
                </a:solidFill>
              </a:rPr>
              <a:t>Embedded</a:t>
            </a:r>
            <a:r>
              <a:rPr lang="en-US" dirty="0" smtClean="0"/>
              <a:t> and control software (cell phones, watches, remote controls, cars, traffic signals, airplane flight guidance</a:t>
            </a:r>
            <a:r>
              <a:rPr lang="is-IS" dirty="0" smtClean="0"/>
              <a:t>)</a:t>
            </a:r>
          </a:p>
          <a:p>
            <a:pPr marL="584200" lvl="2" indent="-217488">
              <a:lnSpc>
                <a:spcPct val="90000"/>
              </a:lnSpc>
              <a:spcBef>
                <a:spcPts val="700"/>
              </a:spcBef>
            </a:pPr>
            <a:r>
              <a:rPr lang="is-IS" dirty="0" smtClean="0">
                <a:solidFill>
                  <a:srgbClr val="FFFF00"/>
                </a:solidFill>
              </a:rPr>
              <a:t>Compilers</a:t>
            </a:r>
            <a:r>
              <a:rPr lang="is-IS" dirty="0" smtClean="0"/>
              <a:t> and operating systems</a:t>
            </a:r>
          </a:p>
          <a:p>
            <a:pPr marL="584200" lvl="2" indent="-217488">
              <a:lnSpc>
                <a:spcPct val="90000"/>
              </a:lnSpc>
              <a:spcBef>
                <a:spcPts val="700"/>
              </a:spcBef>
            </a:pPr>
            <a:r>
              <a:rPr lang="is-IS" dirty="0" smtClean="0">
                <a:solidFill>
                  <a:srgbClr val="FFFF00"/>
                </a:solidFill>
              </a:rPr>
              <a:t>Web</a:t>
            </a:r>
            <a:r>
              <a:rPr lang="is-IS" dirty="0" smtClean="0"/>
              <a:t> applications</a:t>
            </a:r>
            <a:endParaRPr lang="en-US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Creating FSMs can help find software problems</a:t>
            </a:r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Many languages have been developed to express FSMs</a:t>
            </a:r>
          </a:p>
          <a:p>
            <a:pPr marL="584200" lvl="2" indent="-217488">
              <a:lnSpc>
                <a:spcPct val="90000"/>
              </a:lnSpc>
              <a:spcBef>
                <a:spcPts val="500"/>
              </a:spcBef>
            </a:pPr>
            <a:r>
              <a:rPr lang="en-US" dirty="0" smtClean="0"/>
              <a:t>UML </a:t>
            </a:r>
            <a:r>
              <a:rPr lang="en-US" dirty="0" err="1" smtClean="0"/>
              <a:t>statecharts</a:t>
            </a:r>
            <a:r>
              <a:rPr lang="en-US" dirty="0" smtClean="0"/>
              <a:t>, </a:t>
            </a:r>
            <a:r>
              <a:rPr lang="is-IS" dirty="0" smtClean="0"/>
              <a:t>automata, state tables, petri nets</a:t>
            </a:r>
            <a:endParaRPr lang="en-US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>
                <a:solidFill>
                  <a:srgbClr val="FFFF00"/>
                </a:solidFill>
              </a:rPr>
              <a:t>Limitation </a:t>
            </a:r>
          </a:p>
          <a:p>
            <a:pPr marL="584200" lvl="2" indent="-217488">
              <a:lnSpc>
                <a:spcPct val="90000"/>
              </a:lnSpc>
              <a:spcBef>
                <a:spcPts val="500"/>
              </a:spcBef>
            </a:pPr>
            <a:r>
              <a:rPr lang="en-US" dirty="0" smtClean="0"/>
              <a:t>”</a:t>
            </a:r>
            <a:r>
              <a:rPr lang="en-US" dirty="0" smtClean="0">
                <a:solidFill>
                  <a:srgbClr val="FFFF00"/>
                </a:solidFill>
              </a:rPr>
              <a:t>State explosion</a:t>
            </a:r>
            <a:r>
              <a:rPr lang="en-US" dirty="0" smtClean="0"/>
              <a:t>” – FSMs are not always practical for programs that have lots of states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2690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Annotations on FSMs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152400" y="982662"/>
            <a:ext cx="8763000" cy="5570538"/>
          </a:xfrm>
        </p:spPr>
        <p:txBody>
          <a:bodyPr>
            <a:normAutofit/>
          </a:bodyPr>
          <a:lstStyle/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FSMs can be annotated with different types of actions</a:t>
            </a:r>
          </a:p>
          <a:p>
            <a:pPr marL="584200" lvl="2" indent="-217488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Actions on </a:t>
            </a:r>
            <a:r>
              <a:rPr lang="en-US" dirty="0" smtClean="0">
                <a:solidFill>
                  <a:srgbClr val="FFFF00"/>
                </a:solidFill>
              </a:rPr>
              <a:t>transitions</a:t>
            </a:r>
            <a:endParaRPr lang="is-IS" dirty="0" smtClean="0"/>
          </a:p>
          <a:p>
            <a:pPr marL="584200" lvl="2" indent="-217488">
              <a:lnSpc>
                <a:spcPct val="90000"/>
              </a:lnSpc>
              <a:spcBef>
                <a:spcPts val="700"/>
              </a:spcBef>
            </a:pPr>
            <a:r>
              <a:rPr lang="is-IS" dirty="0" smtClean="0">
                <a:solidFill>
                  <a:srgbClr val="FFFF00"/>
                </a:solidFill>
              </a:rPr>
              <a:t>Entry </a:t>
            </a:r>
            <a:r>
              <a:rPr lang="is-IS" dirty="0" smtClean="0"/>
              <a:t>actions to nodes</a:t>
            </a:r>
          </a:p>
          <a:p>
            <a:pPr marL="584200" lvl="2" indent="-217488">
              <a:lnSpc>
                <a:spcPct val="90000"/>
              </a:lnSpc>
              <a:spcBef>
                <a:spcPts val="700"/>
              </a:spcBef>
            </a:pPr>
            <a:r>
              <a:rPr lang="en-US" dirty="0" smtClean="0">
                <a:solidFill>
                  <a:srgbClr val="FFFF00"/>
                </a:solidFill>
              </a:rPr>
              <a:t>Exit </a:t>
            </a:r>
            <a:r>
              <a:rPr lang="en-US" dirty="0" smtClean="0"/>
              <a:t>actions on nodes</a:t>
            </a:r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Actions can express changes to variables or conditions on variables</a:t>
            </a:r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When the variables change, the software is considered to move from the </a:t>
            </a:r>
            <a:r>
              <a:rPr lang="en-US" sz="2200" dirty="0" smtClean="0">
                <a:solidFill>
                  <a:srgbClr val="FFFF00"/>
                </a:solidFill>
              </a:rPr>
              <a:t>pre-state</a:t>
            </a:r>
            <a:r>
              <a:rPr lang="en-US" sz="2200" dirty="0" smtClean="0"/>
              <a:t> to the </a:t>
            </a:r>
            <a:r>
              <a:rPr lang="en-US" sz="2200" dirty="0" smtClean="0">
                <a:solidFill>
                  <a:srgbClr val="FFFF00"/>
                </a:solidFill>
              </a:rPr>
              <a:t>post-state</a:t>
            </a:r>
            <a:r>
              <a:rPr lang="en-US" sz="2200" dirty="0" smtClean="0"/>
              <a:t> </a:t>
            </a:r>
          </a:p>
          <a:p>
            <a:pPr marL="584200" lvl="2" indent="-217488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If a transition’s pre-state and post-state are the same, the values of state variables will not change</a:t>
            </a:r>
          </a:p>
        </p:txBody>
      </p:sp>
    </p:spTree>
    <p:extLst>
      <p:ext uri="{BB962C8B-B14F-4D97-AF65-F5344CB8AC3E}">
        <p14:creationId xmlns:p14="http://schemas.microsoft.com/office/powerpoint/2010/main" val="113219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Annotations on FSMs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152400" y="990600"/>
            <a:ext cx="8839200" cy="5337452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5" name="Oval 4"/>
          <p:cNvSpPr>
            <a:spLocks noChangeArrowheads="1"/>
          </p:cNvSpPr>
          <p:nvPr/>
        </p:nvSpPr>
        <p:spPr bwMode="auto">
          <a:xfrm>
            <a:off x="2590800" y="1627188"/>
            <a:ext cx="1166813" cy="595313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6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Closed</a:t>
            </a:r>
            <a:endParaRPr lang="en-US" altLang="en-US" sz="16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5310187" y="1628775"/>
            <a:ext cx="1166813" cy="595313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6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Open</a:t>
            </a:r>
            <a:endParaRPr lang="en-US" altLang="en-US" sz="16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7" name="AutoShape 6"/>
          <p:cNvCxnSpPr>
            <a:cxnSpLocks noChangeShapeType="1"/>
            <a:stCxn id="5" idx="0"/>
            <a:endCxn id="6" idx="0"/>
          </p:cNvCxnSpPr>
          <p:nvPr/>
        </p:nvCxnSpPr>
        <p:spPr bwMode="auto">
          <a:xfrm rot="16200000" flipH="1">
            <a:off x="4533106" y="268288"/>
            <a:ext cx="1587" cy="2719387"/>
          </a:xfrm>
          <a:prstGeom prst="curvedConnector3">
            <a:avLst>
              <a:gd name="adj1" fmla="val -14404537"/>
            </a:avLst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3352800" y="1066800"/>
            <a:ext cx="21939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600" b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Open elevator door</a:t>
            </a:r>
            <a:endParaRPr lang="en-US" altLang="en-US" sz="16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2525713" y="2514600"/>
            <a:ext cx="251380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6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p</a:t>
            </a:r>
            <a:r>
              <a:rPr lang="en-US" altLang="en-US" sz="1600" b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re</a:t>
            </a:r>
            <a:r>
              <a:rPr lang="en-US" altLang="en-US" sz="16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: </a:t>
            </a:r>
            <a:r>
              <a:rPr lang="en-US" altLang="en-US" sz="1600" b="0" dirty="0" err="1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elevSpeed</a:t>
            </a:r>
            <a:r>
              <a:rPr lang="en-US" altLang="en-US" sz="16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 = 0</a:t>
            </a:r>
            <a:endParaRPr lang="en-US" altLang="en-US" sz="16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2525713" y="2853154"/>
            <a:ext cx="355441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6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trigger: </a:t>
            </a:r>
            <a:r>
              <a:rPr lang="en-US" altLang="en-US" sz="1600" b="0" dirty="0" err="1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openButton</a:t>
            </a:r>
            <a:r>
              <a:rPr lang="en-US" altLang="en-US" sz="16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 = pressed</a:t>
            </a:r>
            <a:endParaRPr lang="en-US" altLang="en-US" sz="16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0" name="Text Box 9"/>
          <p:cNvSpPr txBox="1">
            <a:spLocks noChangeArrowheads="1"/>
          </p:cNvSpPr>
          <p:nvPr/>
        </p:nvSpPr>
        <p:spPr bwMode="auto">
          <a:xfrm>
            <a:off x="2057400" y="2190334"/>
            <a:ext cx="13038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6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p</a:t>
            </a:r>
            <a:r>
              <a:rPr lang="en-US" altLang="en-US" sz="16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re-state</a:t>
            </a:r>
            <a:endParaRPr lang="en-US" altLang="en-US" sz="16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1" name="Text Box 9"/>
          <p:cNvSpPr txBox="1">
            <a:spLocks noChangeArrowheads="1"/>
          </p:cNvSpPr>
          <p:nvPr/>
        </p:nvSpPr>
        <p:spPr bwMode="auto">
          <a:xfrm>
            <a:off x="5731933" y="2190334"/>
            <a:ext cx="13038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6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post-state</a:t>
            </a:r>
            <a:endParaRPr lang="en-US" altLang="en-US" sz="16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2590800" y="2825948"/>
            <a:ext cx="2057400" cy="0"/>
          </a:xfrm>
          <a:prstGeom prst="line">
            <a:avLst/>
          </a:prstGeom>
          <a:ln w="28575">
            <a:solidFill>
              <a:srgbClr val="0000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533400" y="2740604"/>
            <a:ext cx="3014134" cy="2192476"/>
            <a:chOff x="750887" y="3206496"/>
            <a:chExt cx="3014134" cy="2192476"/>
          </a:xfrm>
        </p:grpSpPr>
        <p:sp>
          <p:nvSpPr>
            <p:cNvPr id="22" name="Text Box 9"/>
            <p:cNvSpPr txBox="1">
              <a:spLocks noChangeArrowheads="1"/>
            </p:cNvSpPr>
            <p:nvPr/>
          </p:nvSpPr>
          <p:spPr bwMode="auto">
            <a:xfrm>
              <a:off x="750887" y="4038600"/>
              <a:ext cx="3014134" cy="1360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>
                <a:lnSpc>
                  <a:spcPct val="90000"/>
                </a:lnSpc>
                <a:spcBef>
                  <a:spcPct val="50000"/>
                </a:spcBef>
              </a:pPr>
              <a:r>
                <a:rPr lang="en-US" altLang="en-US" b="0" dirty="0" smtClean="0">
                  <a:solidFill>
                    <a:srgbClr val="000099"/>
                  </a:solidFill>
                  <a:latin typeface="Verdana" charset="0"/>
                  <a:ea typeface="Verdana" charset="0"/>
                  <a:cs typeface="Verdana" charset="0"/>
                </a:rPr>
                <a:t>Precondition or guard on transition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en-US" sz="16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Define values that specific variables must have for the transition to be enabled</a:t>
              </a:r>
              <a:endParaRPr lang="en-US" altLang="en-US" sz="16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29" name="Elbow Connector 28"/>
            <p:cNvCxnSpPr/>
            <p:nvPr/>
          </p:nvCxnSpPr>
          <p:spPr>
            <a:xfrm flipV="1">
              <a:off x="1066800" y="3206496"/>
              <a:ext cx="1566333" cy="812630"/>
            </a:xfrm>
            <a:prstGeom prst="bentConnector3">
              <a:avLst>
                <a:gd name="adj1" fmla="val -811"/>
              </a:avLst>
            </a:prstGeom>
            <a:ln w="19050">
              <a:solidFill>
                <a:srgbClr val="00009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Straight Connector 31"/>
          <p:cNvCxnSpPr/>
          <p:nvPr/>
        </p:nvCxnSpPr>
        <p:spPr>
          <a:xfrm>
            <a:off x="2590800" y="3155132"/>
            <a:ext cx="320040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5455178" y="3022431"/>
            <a:ext cx="3231622" cy="3305621"/>
            <a:chOff x="1938865" y="3056692"/>
            <a:chExt cx="3231622" cy="3305621"/>
          </a:xfrm>
        </p:grpSpPr>
        <p:sp>
          <p:nvSpPr>
            <p:cNvPr id="34" name="Text Box 9"/>
            <p:cNvSpPr txBox="1">
              <a:spLocks noChangeArrowheads="1"/>
            </p:cNvSpPr>
            <p:nvPr/>
          </p:nvSpPr>
          <p:spPr bwMode="auto">
            <a:xfrm>
              <a:off x="1938865" y="3530769"/>
              <a:ext cx="3231622" cy="2831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>
                <a:lnSpc>
                  <a:spcPct val="90000"/>
                </a:lnSpc>
                <a:spcBef>
                  <a:spcPct val="50000"/>
                </a:spcBef>
              </a:pPr>
              <a:r>
                <a:rPr lang="en-US" altLang="en-US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Trigger event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en-US" sz="16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Change in variable values that cause the transition to be taken</a:t>
              </a:r>
            </a:p>
            <a:p>
              <a:pPr marL="233363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Before–values</a:t>
              </a:r>
              <a:r>
                <a:rPr lang="en-US" altLang="en-US" sz="16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: values the triggering event has before the transition</a:t>
              </a:r>
            </a:p>
            <a:p>
              <a:pPr marL="233363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en-US" sz="1600" b="0" dirty="0" smtClean="0">
                  <a:solidFill>
                    <a:srgbClr val="C00000"/>
                  </a:solidFill>
                  <a:latin typeface="Verdana" charset="0"/>
                  <a:ea typeface="Verdana" charset="0"/>
                  <a:cs typeface="Verdana" charset="0"/>
                </a:rPr>
                <a:t>After-values</a:t>
              </a:r>
              <a:r>
                <a:rPr lang="en-US" altLang="en-US" sz="16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: values the triggering event has after the transition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endParaRPr lang="en-US" altLang="en-US" sz="16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35" name="Elbow Connector 34"/>
            <p:cNvCxnSpPr/>
            <p:nvPr/>
          </p:nvCxnSpPr>
          <p:spPr>
            <a:xfrm rot="10800000">
              <a:off x="2362200" y="3056692"/>
              <a:ext cx="838200" cy="426036"/>
            </a:xfrm>
            <a:prstGeom prst="bentConnector3">
              <a:avLst>
                <a:gd name="adj1" fmla="val 1515"/>
              </a:avLst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5674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Covering FSMs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152400" y="982662"/>
            <a:ext cx="8763000" cy="5570538"/>
          </a:xfrm>
        </p:spPr>
        <p:txBody>
          <a:bodyPr>
            <a:normAutofit/>
          </a:bodyPr>
          <a:lstStyle/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Node coverage: execute every state (</a:t>
            </a:r>
            <a:r>
              <a:rPr lang="en-US" sz="2200" dirty="0" smtClean="0">
                <a:solidFill>
                  <a:srgbClr val="FFFF00"/>
                </a:solidFill>
              </a:rPr>
              <a:t>state coverage</a:t>
            </a:r>
            <a:r>
              <a:rPr lang="en-US" sz="2200" dirty="0" smtClean="0"/>
              <a:t>)</a:t>
            </a:r>
          </a:p>
          <a:p>
            <a:pPr marL="231775" lvl="1" indent="-215900">
              <a:lnSpc>
                <a:spcPct val="90000"/>
              </a:lnSpc>
              <a:spcBef>
                <a:spcPts val="1500"/>
              </a:spcBef>
            </a:pPr>
            <a:r>
              <a:rPr lang="en-US" sz="2200" dirty="0" smtClean="0"/>
              <a:t>Edge coverage: execute every transition (</a:t>
            </a:r>
            <a:r>
              <a:rPr lang="en-US" sz="2200" dirty="0" smtClean="0">
                <a:solidFill>
                  <a:srgbClr val="FFFF00"/>
                </a:solidFill>
              </a:rPr>
              <a:t>transition coverage</a:t>
            </a:r>
            <a:r>
              <a:rPr lang="en-US" sz="2200" dirty="0" smtClean="0"/>
              <a:t>) </a:t>
            </a:r>
          </a:p>
          <a:p>
            <a:pPr marL="231775" lvl="1" indent="-215900">
              <a:lnSpc>
                <a:spcPct val="90000"/>
              </a:lnSpc>
              <a:spcBef>
                <a:spcPts val="1500"/>
              </a:spcBef>
            </a:pPr>
            <a:r>
              <a:rPr lang="en-US" sz="2200" dirty="0" smtClean="0"/>
              <a:t>Edge-pair coverage: execute every pair of transitions (</a:t>
            </a:r>
            <a:r>
              <a:rPr lang="en-US" sz="2200" dirty="0" smtClean="0">
                <a:solidFill>
                  <a:srgbClr val="FFFF00"/>
                </a:solidFill>
              </a:rPr>
              <a:t>transition-pair coverage</a:t>
            </a:r>
            <a:r>
              <a:rPr lang="en-US" sz="2200" dirty="0" smtClean="0"/>
              <a:t>)</a:t>
            </a:r>
          </a:p>
          <a:p>
            <a:pPr marL="231775" lvl="1" indent="-215900">
              <a:lnSpc>
                <a:spcPct val="90000"/>
              </a:lnSpc>
              <a:spcBef>
                <a:spcPts val="1500"/>
              </a:spcBef>
            </a:pPr>
            <a:r>
              <a:rPr lang="en-US" sz="2200" dirty="0" smtClean="0"/>
              <a:t>Data flow:</a:t>
            </a:r>
          </a:p>
          <a:p>
            <a:pPr marL="584200" lvl="2" indent="-217488">
              <a:spcBef>
                <a:spcPts val="1000"/>
              </a:spcBef>
            </a:pPr>
            <a:r>
              <a:rPr lang="en-US" sz="1800" dirty="0" smtClean="0"/>
              <a:t>Nodes often do not include </a:t>
            </a:r>
            <a:r>
              <a:rPr lang="en-US" sz="1800" dirty="0" err="1" smtClean="0"/>
              <a:t>defs</a:t>
            </a:r>
            <a:r>
              <a:rPr lang="en-US" sz="1800" dirty="0" smtClean="0"/>
              <a:t> or uses of variables</a:t>
            </a:r>
            <a:endParaRPr lang="is-IS" sz="1800" dirty="0" smtClean="0"/>
          </a:p>
          <a:p>
            <a:pPr marL="584200" lvl="2" indent="-217488">
              <a:spcBef>
                <a:spcPts val="700"/>
              </a:spcBef>
            </a:pPr>
            <a:r>
              <a:rPr lang="is-IS" sz="1800" dirty="0" smtClean="0"/>
              <a:t>Defs of variables in triggers are used immediately (the next state) </a:t>
            </a:r>
          </a:p>
          <a:p>
            <a:pPr marL="584200" lvl="2" indent="-217488">
              <a:spcBef>
                <a:spcPts val="700"/>
              </a:spcBef>
            </a:pPr>
            <a:r>
              <a:rPr lang="en-US" sz="1800" dirty="0" err="1" smtClean="0"/>
              <a:t>Defs</a:t>
            </a:r>
            <a:r>
              <a:rPr lang="en-US" sz="1800" dirty="0" smtClean="0"/>
              <a:t> and uses are usually computed for guards, or states are extended</a:t>
            </a:r>
          </a:p>
          <a:p>
            <a:pPr marL="584200" lvl="2" indent="-217488">
              <a:spcBef>
                <a:spcPts val="700"/>
              </a:spcBef>
            </a:pPr>
            <a:r>
              <a:rPr lang="en-US" sz="1800" dirty="0" smtClean="0"/>
              <a:t>FSMs typically only model a subset of the variables</a:t>
            </a:r>
          </a:p>
          <a:p>
            <a:pPr marL="231775" lvl="1" indent="-215900">
              <a:lnSpc>
                <a:spcPct val="90000"/>
              </a:lnSpc>
              <a:spcBef>
                <a:spcPts val="1500"/>
              </a:spcBef>
            </a:pPr>
            <a:r>
              <a:rPr lang="en-US" sz="2200" dirty="0" smtClean="0"/>
              <a:t>Generating FSMs is often harder than covering them</a:t>
            </a:r>
          </a:p>
        </p:txBody>
      </p:sp>
    </p:spTree>
    <p:extLst>
      <p:ext uri="{BB962C8B-B14F-4D97-AF65-F5344CB8AC3E}">
        <p14:creationId xmlns:p14="http://schemas.microsoft.com/office/powerpoint/2010/main" val="213894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Deriving FSMs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152400" y="982662"/>
            <a:ext cx="8763000" cy="5570538"/>
          </a:xfrm>
        </p:spPr>
        <p:txBody>
          <a:bodyPr>
            <a:normAutofit/>
          </a:bodyPr>
          <a:lstStyle/>
          <a:p>
            <a:pPr marL="15875" lvl="1" indent="0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200" dirty="0" smtClean="0">
                <a:solidFill>
                  <a:srgbClr val="FFFF00"/>
                </a:solidFill>
              </a:rPr>
              <a:t>Modeling state variables</a:t>
            </a:r>
          </a:p>
          <a:p>
            <a:pPr marL="466725" lvl="1" indent="-225425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/>
              <a:t>Consider state variables </a:t>
            </a:r>
          </a:p>
          <a:p>
            <a:pPr marL="466725" lvl="1" indent="-225425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/>
              <a:t>In </a:t>
            </a:r>
            <a:r>
              <a:rPr lang="en-US" sz="2000" dirty="0" smtClean="0">
                <a:solidFill>
                  <a:srgbClr val="FFFF00"/>
                </a:solidFill>
              </a:rPr>
              <a:t>theory</a:t>
            </a:r>
            <a:r>
              <a:rPr lang="en-US" sz="2000" dirty="0" smtClean="0"/>
              <a:t>, every combination of values for the state variables defines a </a:t>
            </a:r>
            <a:r>
              <a:rPr lang="en-US" sz="2000" dirty="0" smtClean="0">
                <a:solidFill>
                  <a:srgbClr val="FFFF00"/>
                </a:solidFill>
              </a:rPr>
              <a:t>different state</a:t>
            </a:r>
          </a:p>
          <a:p>
            <a:pPr marL="466725" lvl="1" indent="-225425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/>
              <a:t>In </a:t>
            </a:r>
            <a:r>
              <a:rPr lang="en-US" sz="2000" dirty="0" smtClean="0">
                <a:solidFill>
                  <a:srgbClr val="FFFF00"/>
                </a:solidFill>
              </a:rPr>
              <a:t>practice</a:t>
            </a:r>
            <a:r>
              <a:rPr lang="en-US" sz="2000" dirty="0" smtClean="0"/>
              <a:t>, we must identify ranges, or </a:t>
            </a:r>
            <a:r>
              <a:rPr lang="en-US" sz="2000" dirty="0" smtClean="0">
                <a:solidFill>
                  <a:srgbClr val="FFFF00"/>
                </a:solidFill>
              </a:rPr>
              <a:t>sets of values</a:t>
            </a:r>
            <a:r>
              <a:rPr lang="en-US" sz="2000" dirty="0" smtClean="0"/>
              <a:t>, that are all in one state</a:t>
            </a:r>
            <a:endParaRPr lang="en-US" sz="2000" dirty="0"/>
          </a:p>
          <a:p>
            <a:pPr marL="466725" lvl="1" indent="-225425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/>
              <a:t>Some states may </a:t>
            </a:r>
            <a:r>
              <a:rPr lang="en-US" sz="2000" dirty="0" smtClean="0">
                <a:solidFill>
                  <a:srgbClr val="FFFF00"/>
                </a:solidFill>
              </a:rPr>
              <a:t>not</a:t>
            </a:r>
            <a:r>
              <a:rPr lang="en-US" sz="2000" dirty="0" smtClean="0"/>
              <a:t> be feasible</a:t>
            </a:r>
          </a:p>
          <a:p>
            <a:pPr marL="466725" lvl="1" indent="-225425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/>
              <a:t>Steps:</a:t>
            </a:r>
          </a:p>
          <a:p>
            <a:pPr marL="801688" lvl="2" indent="-223838">
              <a:spcBef>
                <a:spcPts val="1000"/>
              </a:spcBef>
            </a:pPr>
            <a:r>
              <a:rPr lang="en-US" dirty="0" smtClean="0">
                <a:solidFill>
                  <a:srgbClr val="FFFF00"/>
                </a:solidFill>
              </a:rPr>
              <a:t>Identify</a:t>
            </a:r>
            <a:r>
              <a:rPr lang="en-US" dirty="0" smtClean="0"/>
              <a:t> the state variables</a:t>
            </a:r>
          </a:p>
          <a:p>
            <a:pPr marL="801688" lvl="2" indent="-223838">
              <a:spcBef>
                <a:spcPts val="700"/>
              </a:spcBef>
            </a:pPr>
            <a:r>
              <a:rPr lang="en-US" dirty="0" smtClean="0">
                <a:solidFill>
                  <a:srgbClr val="FFFF00"/>
                </a:solidFill>
              </a:rPr>
              <a:t>Choose</a:t>
            </a:r>
            <a:r>
              <a:rPr lang="en-US" dirty="0" smtClean="0"/>
              <a:t> which are actually relevant to the FSM</a:t>
            </a:r>
          </a:p>
          <a:p>
            <a:pPr marL="584200" lvl="2" indent="-217488">
              <a:spcBef>
                <a:spcPts val="1000"/>
              </a:spcBef>
            </a:pPr>
            <a:endParaRPr lang="en-US" dirty="0" smtClean="0"/>
          </a:p>
          <a:p>
            <a:pPr marL="231775" lvl="1" indent="-215900">
              <a:lnSpc>
                <a:spcPct val="90000"/>
              </a:lnSpc>
              <a:spcBef>
                <a:spcPts val="1500"/>
              </a:spcBef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65958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Deriving FSM (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Watch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066800"/>
            <a:ext cx="5192504" cy="381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658" y="1218248"/>
            <a:ext cx="3472942" cy="144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6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Deriving FSM (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Watch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990599"/>
            <a:ext cx="5334000" cy="57961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990599"/>
            <a:ext cx="3129473" cy="568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36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smtClean="0"/>
              <a:t>Structures for Criteria-Based Testing</a:t>
            </a:r>
            <a:endParaRPr lang="en-US" sz="3400" dirty="0"/>
          </a:p>
        </p:txBody>
      </p:sp>
      <p:sp>
        <p:nvSpPr>
          <p:cNvPr id="4" name="Rectangle 3"/>
          <p:cNvSpPr/>
          <p:nvPr/>
        </p:nvSpPr>
        <p:spPr>
          <a:xfrm>
            <a:off x="1728006" y="1066800"/>
            <a:ext cx="5486400" cy="400110"/>
          </a:xfrm>
          <a:prstGeom prst="rect">
            <a:avLst/>
          </a:prstGeom>
          <a:solidFill>
            <a:srgbClr val="000099"/>
          </a:solidFill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15875" lvl="1" indent="0" algn="ctr">
              <a:spcBef>
                <a:spcPts val="700"/>
              </a:spcBef>
              <a:buNone/>
            </a:pPr>
            <a:r>
              <a: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Four structures for modeling software</a:t>
            </a:r>
          </a:p>
        </p:txBody>
      </p:sp>
      <p:sp>
        <p:nvSpPr>
          <p:cNvPr id="5" name="Rectangle 4"/>
          <p:cNvSpPr/>
          <p:nvPr/>
        </p:nvSpPr>
        <p:spPr>
          <a:xfrm>
            <a:off x="381000" y="2282414"/>
            <a:ext cx="965357" cy="707886"/>
          </a:xfrm>
          <a:prstGeom prst="rect">
            <a:avLst/>
          </a:prstGeom>
          <a:solidFill>
            <a:srgbClr val="000099"/>
          </a:solidFill>
          <a:ln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15875" lvl="1" indent="0" algn="ctr">
              <a:spcBef>
                <a:spcPts val="700"/>
              </a:spcBef>
              <a:buNone/>
            </a:pPr>
            <a:r>
              <a:rPr lang="en-US" sz="20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Input space</a:t>
            </a:r>
            <a:endParaRPr lang="en-US" sz="20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901629" y="2282415"/>
            <a:ext cx="2188577" cy="3051585"/>
            <a:chOff x="2269123" y="2423161"/>
            <a:chExt cx="2188577" cy="3051585"/>
          </a:xfrm>
        </p:grpSpPr>
        <p:sp>
          <p:nvSpPr>
            <p:cNvPr id="6" name="Rectangle 5"/>
            <p:cNvSpPr/>
            <p:nvPr/>
          </p:nvSpPr>
          <p:spPr>
            <a:xfrm>
              <a:off x="2438400" y="2423161"/>
              <a:ext cx="1077889" cy="400100"/>
            </a:xfrm>
            <a:prstGeom prst="rect">
              <a:avLst/>
            </a:prstGeom>
            <a:solidFill>
              <a:srgbClr val="000099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marL="15875" lvl="1" indent="0" algn="ctr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Graph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971800" y="3285992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Source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971800" y="3895592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Design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971800" y="4505192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Specs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971800" y="5074636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Use cases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2269123" y="2823261"/>
              <a:ext cx="702677" cy="2451429"/>
              <a:chOff x="2269123" y="2823261"/>
              <a:chExt cx="702677" cy="2451429"/>
            </a:xfrm>
          </p:grpSpPr>
          <p:sp>
            <p:nvSpPr>
              <p:cNvPr id="22" name="Rectangle 21"/>
              <p:cNvSpPr/>
              <p:nvPr/>
            </p:nvSpPr>
            <p:spPr>
              <a:xfrm rot="16200000">
                <a:off x="1695450" y="3712827"/>
                <a:ext cx="148590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5875" lvl="1" indent="0">
                  <a:spcBef>
                    <a:spcPts val="700"/>
                  </a:spcBef>
                  <a:buNone/>
                </a:pPr>
                <a:r>
                  <a:rPr lang="en-US" sz="1600" b="0" dirty="0" smtClean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rPr>
                  <a:t>Applied to</a:t>
                </a:r>
                <a:endParaRPr lang="en-US" sz="1600" b="0" dirty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cxnSp>
            <p:nvCxnSpPr>
              <p:cNvPr id="24" name="Elbow Connector 23"/>
              <p:cNvCxnSpPr>
                <a:endCxn id="9" idx="1"/>
              </p:cNvCxnSpPr>
              <p:nvPr/>
            </p:nvCxnSpPr>
            <p:spPr>
              <a:xfrm rot="16200000" flipH="1">
                <a:off x="2515227" y="3029474"/>
                <a:ext cx="662776" cy="250370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Elbow Connector 25"/>
              <p:cNvCxnSpPr>
                <a:endCxn id="10" idx="1"/>
              </p:cNvCxnSpPr>
              <p:nvPr/>
            </p:nvCxnSpPr>
            <p:spPr>
              <a:xfrm rot="16200000" flipH="1">
                <a:off x="2210426" y="3334273"/>
                <a:ext cx="1272378" cy="250370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Elbow Connector 28"/>
              <p:cNvCxnSpPr>
                <a:endCxn id="11" idx="1"/>
              </p:cNvCxnSpPr>
              <p:nvPr/>
            </p:nvCxnSpPr>
            <p:spPr>
              <a:xfrm rot="16200000" flipH="1">
                <a:off x="1905625" y="3639071"/>
                <a:ext cx="1881981" cy="250369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Elbow Connector 31"/>
              <p:cNvCxnSpPr>
                <a:endCxn id="12" idx="1"/>
              </p:cNvCxnSpPr>
              <p:nvPr/>
            </p:nvCxnSpPr>
            <p:spPr>
              <a:xfrm rot="16200000" flipH="1">
                <a:off x="1620900" y="3923790"/>
                <a:ext cx="2451429" cy="250371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9" name="Group 48"/>
          <p:cNvGrpSpPr/>
          <p:nvPr/>
        </p:nvGrpSpPr>
        <p:grpSpPr>
          <a:xfrm>
            <a:off x="4358430" y="2282414"/>
            <a:ext cx="2170176" cy="3051586"/>
            <a:chOff x="4535424" y="2423160"/>
            <a:chExt cx="2170176" cy="3051586"/>
          </a:xfrm>
        </p:grpSpPr>
        <p:sp>
          <p:nvSpPr>
            <p:cNvPr id="7" name="Rectangle 6"/>
            <p:cNvSpPr/>
            <p:nvPr/>
          </p:nvSpPr>
          <p:spPr>
            <a:xfrm>
              <a:off x="4686300" y="2423160"/>
              <a:ext cx="884882" cy="400110"/>
            </a:xfrm>
            <a:prstGeom prst="rect">
              <a:avLst/>
            </a:prstGeom>
            <a:solidFill>
              <a:srgbClr val="000099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marL="15875" lvl="1" indent="0" algn="ctr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Logic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219700" y="3285992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Source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219700" y="3895592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Specs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19700" y="4505192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FSMs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219700" y="5074636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DNF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4535424" y="2823261"/>
              <a:ext cx="702677" cy="2451429"/>
              <a:chOff x="2269123" y="2823261"/>
              <a:chExt cx="702677" cy="2451429"/>
            </a:xfrm>
          </p:grpSpPr>
          <p:sp>
            <p:nvSpPr>
              <p:cNvPr id="37" name="Rectangle 36"/>
              <p:cNvSpPr/>
              <p:nvPr/>
            </p:nvSpPr>
            <p:spPr>
              <a:xfrm rot="16200000">
                <a:off x="1695450" y="3712827"/>
                <a:ext cx="148590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5875" lvl="1" indent="0">
                  <a:spcBef>
                    <a:spcPts val="700"/>
                  </a:spcBef>
                  <a:buNone/>
                </a:pPr>
                <a:r>
                  <a:rPr lang="en-US" sz="1600" b="0" dirty="0" smtClean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rPr>
                  <a:t>Applied to</a:t>
                </a:r>
                <a:endParaRPr lang="en-US" sz="1600" b="0" dirty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cxnSp>
            <p:nvCxnSpPr>
              <p:cNvPr id="38" name="Elbow Connector 37"/>
              <p:cNvCxnSpPr/>
              <p:nvPr/>
            </p:nvCxnSpPr>
            <p:spPr>
              <a:xfrm rot="16200000" flipH="1">
                <a:off x="2515227" y="3029474"/>
                <a:ext cx="662776" cy="250370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Elbow Connector 38"/>
              <p:cNvCxnSpPr/>
              <p:nvPr/>
            </p:nvCxnSpPr>
            <p:spPr>
              <a:xfrm rot="16200000" flipH="1">
                <a:off x="2210426" y="3334273"/>
                <a:ext cx="1272378" cy="250370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Elbow Connector 39"/>
              <p:cNvCxnSpPr/>
              <p:nvPr/>
            </p:nvCxnSpPr>
            <p:spPr>
              <a:xfrm rot="16200000" flipH="1">
                <a:off x="1905625" y="3639071"/>
                <a:ext cx="1881981" cy="250369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Elbow Connector 40"/>
              <p:cNvCxnSpPr/>
              <p:nvPr/>
            </p:nvCxnSpPr>
            <p:spPr>
              <a:xfrm rot="16200000" flipH="1">
                <a:off x="1620900" y="3923790"/>
                <a:ext cx="2451429" cy="250371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8" name="Group 47"/>
          <p:cNvGrpSpPr/>
          <p:nvPr/>
        </p:nvGrpSpPr>
        <p:grpSpPr>
          <a:xfrm>
            <a:off x="6661363" y="2282415"/>
            <a:ext cx="2381843" cy="3051585"/>
            <a:chOff x="6533557" y="2423161"/>
            <a:chExt cx="2381843" cy="3051585"/>
          </a:xfrm>
        </p:grpSpPr>
        <p:sp>
          <p:nvSpPr>
            <p:cNvPr id="8" name="Rectangle 7"/>
            <p:cNvSpPr/>
            <p:nvPr/>
          </p:nvSpPr>
          <p:spPr>
            <a:xfrm>
              <a:off x="6743700" y="2423161"/>
              <a:ext cx="1129494" cy="400100"/>
            </a:xfrm>
            <a:prstGeom prst="rect">
              <a:avLst/>
            </a:prstGeom>
            <a:solidFill>
              <a:srgbClr val="000099"/>
            </a:solidFill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marL="15875" lvl="1" indent="0" algn="ctr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Syntax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227652" y="3285992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Source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227652" y="3895592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Models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227651" y="4505192"/>
              <a:ext cx="168774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Integration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227652" y="5074636"/>
              <a:ext cx="14859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5875" lvl="1" indent="0">
                <a:spcBef>
                  <a:spcPts val="700"/>
                </a:spcBef>
                <a:buNone/>
              </a:pPr>
              <a:r>
                <a:rPr lang="en-US" sz="2000" b="0" dirty="0" smtClean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rPr>
                <a:t>Inputs</a:t>
              </a:r>
              <a:endParaRPr lang="en-US" sz="20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6533557" y="2823261"/>
              <a:ext cx="702677" cy="2451429"/>
              <a:chOff x="2269123" y="2823261"/>
              <a:chExt cx="702677" cy="2451429"/>
            </a:xfrm>
          </p:grpSpPr>
          <p:sp>
            <p:nvSpPr>
              <p:cNvPr id="43" name="Rectangle 42"/>
              <p:cNvSpPr/>
              <p:nvPr/>
            </p:nvSpPr>
            <p:spPr>
              <a:xfrm rot="16200000">
                <a:off x="1695450" y="3712827"/>
                <a:ext cx="148590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5875" lvl="1" indent="0">
                  <a:spcBef>
                    <a:spcPts val="700"/>
                  </a:spcBef>
                  <a:buNone/>
                </a:pPr>
                <a:r>
                  <a:rPr lang="en-US" sz="1600" b="0" dirty="0" smtClean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rPr>
                  <a:t>Applied to</a:t>
                </a:r>
                <a:endParaRPr lang="en-US" sz="1600" b="0" dirty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cxnSp>
            <p:nvCxnSpPr>
              <p:cNvPr id="44" name="Elbow Connector 43"/>
              <p:cNvCxnSpPr/>
              <p:nvPr/>
            </p:nvCxnSpPr>
            <p:spPr>
              <a:xfrm rot="16200000" flipH="1">
                <a:off x="2515227" y="3029474"/>
                <a:ext cx="662776" cy="250370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Elbow Connector 44"/>
              <p:cNvCxnSpPr/>
              <p:nvPr/>
            </p:nvCxnSpPr>
            <p:spPr>
              <a:xfrm rot="16200000" flipH="1">
                <a:off x="2210426" y="3334273"/>
                <a:ext cx="1272378" cy="250370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Elbow Connector 45"/>
              <p:cNvCxnSpPr/>
              <p:nvPr/>
            </p:nvCxnSpPr>
            <p:spPr>
              <a:xfrm rot="16200000" flipH="1">
                <a:off x="1905625" y="3639071"/>
                <a:ext cx="1881981" cy="250369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Elbow Connector 46"/>
              <p:cNvCxnSpPr/>
              <p:nvPr/>
            </p:nvCxnSpPr>
            <p:spPr>
              <a:xfrm rot="16200000" flipH="1">
                <a:off x="1620900" y="3923790"/>
                <a:ext cx="2451429" cy="250371"/>
              </a:xfrm>
              <a:prstGeom prst="bentConnector2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2" name="Elbow Connector 51"/>
          <p:cNvCxnSpPr>
            <a:stCxn id="4" idx="2"/>
            <a:endCxn id="5" idx="0"/>
          </p:cNvCxnSpPr>
          <p:nvPr/>
        </p:nvCxnSpPr>
        <p:spPr>
          <a:xfrm rot="5400000">
            <a:off x="2259691" y="70899"/>
            <a:ext cx="815504" cy="3607527"/>
          </a:xfrm>
          <a:prstGeom prst="bentConnector3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4" idx="2"/>
            <a:endCxn id="6" idx="0"/>
          </p:cNvCxnSpPr>
          <p:nvPr/>
        </p:nvCxnSpPr>
        <p:spPr>
          <a:xfrm rot="5400000">
            <a:off x="3132777" y="943985"/>
            <a:ext cx="815505" cy="1861355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4" idx="2"/>
          </p:cNvCxnSpPr>
          <p:nvPr/>
        </p:nvCxnSpPr>
        <p:spPr>
          <a:xfrm rot="16200000" flipH="1">
            <a:off x="4239627" y="1698488"/>
            <a:ext cx="806059" cy="342901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4" idx="2"/>
            <a:endCxn id="8" idx="0"/>
          </p:cNvCxnSpPr>
          <p:nvPr/>
        </p:nvCxnSpPr>
        <p:spPr>
          <a:xfrm rot="16200000" flipH="1">
            <a:off x="5545977" y="392138"/>
            <a:ext cx="815505" cy="2965047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098045"/>
            <a:ext cx="2454735" cy="3388355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2198711" y="5638800"/>
            <a:ext cx="1077889" cy="400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15875" lvl="1" indent="0" algn="ctr">
              <a:spcBef>
                <a:spcPts val="700"/>
              </a:spcBef>
              <a:buNone/>
            </a:pPr>
            <a:r>
              <a:rPr lang="en-US" sz="2000" b="0" dirty="0" smtClean="0">
                <a:latin typeface="Verdana" charset="0"/>
                <a:ea typeface="Verdana" charset="0"/>
                <a:cs typeface="Verdana" charset="0"/>
              </a:rPr>
              <a:t>R--R</a:t>
            </a:r>
            <a:endParaRPr lang="en-US" sz="2000" b="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656161" y="5638800"/>
            <a:ext cx="1077889" cy="400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15875" lvl="1" indent="0" algn="ctr">
              <a:spcBef>
                <a:spcPts val="700"/>
              </a:spcBef>
              <a:buNone/>
            </a:pPr>
            <a:r>
              <a:rPr lang="en-US" sz="2000" b="0" dirty="0" smtClean="0">
                <a:latin typeface="Verdana" charset="0"/>
                <a:ea typeface="Verdana" charset="0"/>
                <a:cs typeface="Verdana" charset="0"/>
              </a:rPr>
              <a:t>RI-R</a:t>
            </a:r>
            <a:endParaRPr lang="en-US" sz="2000" b="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999311" y="5638800"/>
            <a:ext cx="1077889" cy="400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15875" lvl="1" indent="0" algn="ctr">
              <a:spcBef>
                <a:spcPts val="700"/>
              </a:spcBef>
              <a:buNone/>
            </a:pPr>
            <a:r>
              <a:rPr lang="en-US" sz="2000" b="0" dirty="0" smtClean="0">
                <a:latin typeface="Verdana" charset="0"/>
                <a:ea typeface="Verdana" charset="0"/>
                <a:cs typeface="Verdana" charset="0"/>
              </a:rPr>
              <a:t>RIPR</a:t>
            </a:r>
            <a:endParaRPr lang="en-US" sz="2000" b="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50861" y="5638800"/>
            <a:ext cx="1077889" cy="400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marL="15875" lvl="1" indent="0" algn="ctr">
              <a:spcBef>
                <a:spcPts val="700"/>
              </a:spcBef>
              <a:buNone/>
            </a:pPr>
            <a:r>
              <a:rPr lang="en-US" sz="2000" b="0" dirty="0">
                <a:latin typeface="Verdana" charset="0"/>
                <a:ea typeface="Verdana" charset="0"/>
                <a:cs typeface="Verdana" charset="0"/>
              </a:rPr>
              <a:t>-</a:t>
            </a:r>
            <a:r>
              <a:rPr lang="en-US" sz="2000" b="0" dirty="0" smtClean="0">
                <a:latin typeface="Verdana" charset="0"/>
                <a:ea typeface="Verdana" charset="0"/>
                <a:cs typeface="Verdana" charset="0"/>
              </a:rPr>
              <a:t>--R</a:t>
            </a:r>
            <a:endParaRPr lang="en-US" sz="2000" b="0" dirty="0"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80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Variables in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Watch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066800"/>
            <a:ext cx="5192504" cy="3810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09800" y="1371600"/>
            <a:ext cx="6531229" cy="1752600"/>
            <a:chOff x="2209800" y="1371600"/>
            <a:chExt cx="6531229" cy="1752600"/>
          </a:xfrm>
        </p:grpSpPr>
        <p:sp>
          <p:nvSpPr>
            <p:cNvPr id="3" name="Oval 2"/>
            <p:cNvSpPr/>
            <p:nvPr/>
          </p:nvSpPr>
          <p:spPr bwMode="auto">
            <a:xfrm>
              <a:off x="2209800" y="1371600"/>
              <a:ext cx="1371600" cy="175260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" name="Content Placeholder 22"/>
            <p:cNvSpPr txBox="1">
              <a:spLocks/>
            </p:cNvSpPr>
            <p:nvPr/>
          </p:nvSpPr>
          <p:spPr>
            <a:xfrm>
              <a:off x="5769229" y="1371600"/>
              <a:ext cx="2971800" cy="11049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txBody>
            <a:bodyPr vert="horz" lIns="91440" tIns="45720" rIns="91440" bIns="45720" rtlCol="0">
              <a:noAutofit/>
            </a:bodyPr>
            <a:lstStyle>
              <a:lvl1pPr marL="182880" indent="-182880" algn="l" defTabSz="914400" rtl="0" eaLnBrk="1" latinLnBrk="0" hangingPunct="1">
                <a:lnSpc>
                  <a:spcPct val="100000"/>
                </a:lnSpc>
                <a:spcBef>
                  <a:spcPts val="1400"/>
                </a:spcBef>
                <a:spcAft>
                  <a:spcPts val="200"/>
                </a:spcAft>
                <a:buClr>
                  <a:schemeClr val="bg1"/>
                </a:buClr>
                <a:buSzPct val="80000"/>
                <a:buFont typeface="Arial" pitchFamily="34" charset="0"/>
                <a:buChar char="•"/>
                <a:defRPr sz="2800" kern="1200" spc="10" baseline="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1pPr>
              <a:lvl2pPr marL="45720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4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2pPr>
              <a:lvl3pPr marL="73152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3pPr>
              <a:lvl4pPr marL="100584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4pPr>
              <a:lvl5pPr marL="1280160" indent="-18288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bg1"/>
                </a:buClr>
                <a:buFont typeface="Wingdings 2" pitchFamily="18" charset="2"/>
                <a:buChar char=""/>
                <a:defRPr sz="2000" kern="1200">
                  <a:solidFill>
                    <a:schemeClr val="bg1"/>
                  </a:solidFill>
                  <a:latin typeface="Verdana" charset="0"/>
                  <a:ea typeface="Verdana" charset="0"/>
                  <a:cs typeface="Verdana" charset="0"/>
                </a:defRPr>
              </a:lvl5pPr>
              <a:lvl6pPr marL="16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9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22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2500000" indent="-228600" algn="l" defTabSz="914400" rtl="0" eaLnBrk="1" latinLnBrk="0" hangingPunct="1">
                <a:lnSpc>
                  <a:spcPct val="90000"/>
                </a:lnSpc>
                <a:spcBef>
                  <a:spcPts val="300"/>
                </a:spcBef>
                <a:spcAft>
                  <a:spcPts val="300"/>
                </a:spcAft>
                <a:buClr>
                  <a:schemeClr val="accent1"/>
                </a:buClr>
                <a:buFont typeface="Wingdings 2" pitchFamily="18" charset="2"/>
                <a:buChar char=""/>
                <a:defRPr sz="1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5875" lvl="1" indent="0" fontAlgn="auto">
                <a:lnSpc>
                  <a:spcPct val="90000"/>
                </a:lnSpc>
                <a:spcBef>
                  <a:spcPts val="2000"/>
                </a:spcBef>
                <a:buNone/>
              </a:pPr>
              <a:r>
                <a:rPr lang="en-US" sz="2000" b="0" dirty="0" smtClean="0">
                  <a:solidFill>
                    <a:srgbClr val="FFFF00"/>
                  </a:solidFill>
                </a:rPr>
                <a:t>Constants</a:t>
              </a:r>
            </a:p>
            <a:p>
              <a:pPr marL="15875" lvl="1" indent="0" fontAlgn="auto">
                <a:lnSpc>
                  <a:spcPct val="90000"/>
                </a:lnSpc>
                <a:spcBef>
                  <a:spcPts val="1000"/>
                </a:spcBef>
                <a:buNone/>
              </a:pPr>
              <a:r>
                <a:rPr lang="en-US" sz="1800" b="0" dirty="0" smtClean="0"/>
                <a:t>Not relevant, really just values</a:t>
              </a:r>
              <a:endParaRPr lang="en-US" sz="1800" b="0" dirty="0" smtClean="0"/>
            </a:p>
          </p:txBody>
        </p:sp>
        <p:cxnSp>
          <p:nvCxnSpPr>
            <p:cNvPr id="10" name="Straight Connector 9"/>
            <p:cNvCxnSpPr>
              <a:stCxn id="3" idx="6"/>
              <a:endCxn id="8" idx="1"/>
            </p:cNvCxnSpPr>
            <p:nvPr/>
          </p:nvCxnSpPr>
          <p:spPr>
            <a:xfrm flipV="1">
              <a:off x="3581400" y="1924050"/>
              <a:ext cx="2187829" cy="32385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2288612" y="1371600"/>
            <a:ext cx="1160590" cy="1817751"/>
            <a:chOff x="2288612" y="1371600"/>
            <a:chExt cx="1160590" cy="1817751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2288612" y="1428750"/>
              <a:ext cx="1160590" cy="1735074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>
              <a:off x="2288612" y="1371600"/>
              <a:ext cx="1160590" cy="1817751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"/>
          <p:cNvGrpSpPr/>
          <p:nvPr/>
        </p:nvGrpSpPr>
        <p:grpSpPr>
          <a:xfrm>
            <a:off x="877824" y="2971800"/>
            <a:ext cx="7885176" cy="1409700"/>
            <a:chOff x="877824" y="2971800"/>
            <a:chExt cx="7885176" cy="1409700"/>
          </a:xfrm>
        </p:grpSpPr>
        <p:sp>
          <p:nvSpPr>
            <p:cNvPr id="6" name="Oval 5"/>
            <p:cNvSpPr/>
            <p:nvPr/>
          </p:nvSpPr>
          <p:spPr bwMode="auto">
            <a:xfrm>
              <a:off x="1207008" y="3163824"/>
              <a:ext cx="590550" cy="45720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877824" y="3584448"/>
              <a:ext cx="2831592" cy="493776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797558" y="2971800"/>
              <a:ext cx="6965442" cy="1409700"/>
              <a:chOff x="1721358" y="2705100"/>
              <a:chExt cx="6965442" cy="1409700"/>
            </a:xfrm>
          </p:grpSpPr>
          <p:sp>
            <p:nvSpPr>
              <p:cNvPr id="33" name="Content Placeholder 22"/>
              <p:cNvSpPr txBox="1">
                <a:spLocks/>
              </p:cNvSpPr>
              <p:nvPr/>
            </p:nvSpPr>
            <p:spPr>
              <a:xfrm>
                <a:off x="5715000" y="2705100"/>
                <a:ext cx="2971800" cy="14097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5875" lvl="1" indent="0" fontAlgn="auto">
                  <a:lnSpc>
                    <a:spcPct val="90000"/>
                  </a:lnSpc>
                  <a:spcBef>
                    <a:spcPts val="2000"/>
                  </a:spcBef>
                  <a:buNone/>
                </a:pPr>
                <a:r>
                  <a:rPr lang="en-US" sz="2000" b="0" dirty="0" smtClean="0">
                    <a:solidFill>
                      <a:srgbClr val="FFFF00"/>
                    </a:solidFill>
                  </a:rPr>
                  <a:t>Non-Constant variables</a:t>
                </a:r>
              </a:p>
              <a:p>
                <a:pPr marL="15875" lvl="1" indent="0" fontAlgn="auto">
                  <a:lnSpc>
                    <a:spcPct val="90000"/>
                  </a:lnSpc>
                  <a:spcBef>
                    <a:spcPts val="1000"/>
                  </a:spcBef>
                  <a:buNone/>
                </a:pPr>
                <a:r>
                  <a:rPr lang="en-US" sz="1800" b="0" dirty="0" smtClean="0"/>
                  <a:t>Relevant, affect the changes of state</a:t>
                </a:r>
                <a:endParaRPr lang="en-US" sz="1800" b="0" dirty="0" smtClean="0"/>
              </a:p>
            </p:txBody>
          </p:sp>
          <p:cxnSp>
            <p:nvCxnSpPr>
              <p:cNvPr id="34" name="Straight Connector 33"/>
              <p:cNvCxnSpPr>
                <a:stCxn id="7" idx="6"/>
                <a:endCxn id="33" idx="1"/>
              </p:cNvCxnSpPr>
              <p:nvPr/>
            </p:nvCxnSpPr>
            <p:spPr>
              <a:xfrm flipV="1">
                <a:off x="3633216" y="3409950"/>
                <a:ext cx="2081784" cy="154686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stCxn id="6" idx="6"/>
                <a:endCxn id="33" idx="1"/>
              </p:cNvCxnSpPr>
              <p:nvPr/>
            </p:nvCxnSpPr>
            <p:spPr>
              <a:xfrm>
                <a:off x="1721358" y="3125724"/>
                <a:ext cx="3993642" cy="284226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3" name="Content Placeholder 22"/>
          <p:cNvSpPr>
            <a:spLocks noGrp="1"/>
          </p:cNvSpPr>
          <p:nvPr>
            <p:ph idx="1"/>
          </p:nvPr>
        </p:nvSpPr>
        <p:spPr>
          <a:xfrm>
            <a:off x="330708" y="5029200"/>
            <a:ext cx="8763000" cy="1395222"/>
          </a:xfrm>
        </p:spPr>
        <p:txBody>
          <a:bodyPr>
            <a:normAutofit/>
          </a:bodyPr>
          <a:lstStyle/>
          <a:p>
            <a:pPr marL="15875" lvl="1" indent="0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000" dirty="0" smtClean="0">
                <a:solidFill>
                  <a:srgbClr val="FFFF00"/>
                </a:solidFill>
              </a:rPr>
              <a:t>Consider values</a:t>
            </a:r>
          </a:p>
          <a:p>
            <a:pPr marL="466725" lvl="1" indent="-225425">
              <a:lnSpc>
                <a:spcPct val="90000"/>
              </a:lnSpc>
              <a:spcBef>
                <a:spcPts val="500"/>
              </a:spcBef>
            </a:pPr>
            <a:r>
              <a:rPr lang="en-US" sz="1800" dirty="0" smtClean="0"/>
              <a:t>mode (values: TIME, STOPWATCH, ALARM</a:t>
            </a:r>
            <a:r>
              <a:rPr lang="is-IS" sz="1800" dirty="0" smtClean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83041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Variables in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Time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298" y="1066800"/>
            <a:ext cx="3472942" cy="1448752"/>
          </a:xfrm>
          <a:prstGeom prst="rect">
            <a:avLst/>
          </a:prstGeom>
        </p:spPr>
      </p:pic>
      <p:grpSp>
        <p:nvGrpSpPr>
          <p:cNvPr id="52" name="Group 51"/>
          <p:cNvGrpSpPr/>
          <p:nvPr/>
        </p:nvGrpSpPr>
        <p:grpSpPr>
          <a:xfrm>
            <a:off x="1430274" y="1028700"/>
            <a:ext cx="7408926" cy="1409700"/>
            <a:chOff x="1354074" y="2894648"/>
            <a:chExt cx="7408926" cy="1409700"/>
          </a:xfrm>
        </p:grpSpPr>
        <p:sp>
          <p:nvSpPr>
            <p:cNvPr id="6" name="Oval 5"/>
            <p:cNvSpPr/>
            <p:nvPr/>
          </p:nvSpPr>
          <p:spPr bwMode="auto">
            <a:xfrm>
              <a:off x="1354074" y="3162776"/>
              <a:ext cx="594360" cy="27432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solidFill>
                  <a:srgbClr val="FF0000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948434" y="2894648"/>
              <a:ext cx="6814566" cy="1409700"/>
              <a:chOff x="1872234" y="2627948"/>
              <a:chExt cx="6814566" cy="1409700"/>
            </a:xfrm>
          </p:grpSpPr>
          <p:sp>
            <p:nvSpPr>
              <p:cNvPr id="33" name="Content Placeholder 22"/>
              <p:cNvSpPr txBox="1">
                <a:spLocks/>
              </p:cNvSpPr>
              <p:nvPr/>
            </p:nvSpPr>
            <p:spPr>
              <a:xfrm>
                <a:off x="5715000" y="2627948"/>
                <a:ext cx="2971800" cy="14097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txBody>
              <a:bodyPr vert="horz" lIns="91440" tIns="45720" rIns="91440" bIns="45720" rtlCol="0">
                <a:noAutofit/>
              </a:bodyPr>
              <a:lstStyle>
                <a:lvl1pPr marL="182880" indent="-182880" algn="l" defTabSz="914400" rtl="0" eaLnBrk="1" latinLnBrk="0" hangingPunct="1">
                  <a:lnSpc>
                    <a:spcPct val="100000"/>
                  </a:lnSpc>
                  <a:spcBef>
                    <a:spcPts val="1400"/>
                  </a:spcBef>
                  <a:spcAft>
                    <a:spcPts val="200"/>
                  </a:spcAft>
                  <a:buClr>
                    <a:schemeClr val="bg1"/>
                  </a:buClr>
                  <a:buSzPct val="80000"/>
                  <a:buFont typeface="Arial" pitchFamily="34" charset="0"/>
                  <a:buChar char="•"/>
                  <a:defRPr sz="2800" kern="1200" spc="10" baseline="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1pPr>
                <a:lvl2pPr marL="45720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4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2pPr>
                <a:lvl3pPr marL="73152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3pPr>
                <a:lvl4pPr marL="100584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4pPr>
                <a:lvl5pPr marL="1280160" indent="-182880" algn="l" defTabSz="914400" rtl="0" eaLnBrk="1" latinLnBrk="0" hangingPunct="1">
                  <a:lnSpc>
                    <a:spcPct val="10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bg1"/>
                  </a:buClr>
                  <a:buFont typeface="Wingdings 2" pitchFamily="18" charset="2"/>
                  <a:buChar char=""/>
                  <a:defRPr sz="2000" kern="1200">
                    <a:solidFill>
                      <a:schemeClr val="bg1"/>
                    </a:solidFill>
                    <a:latin typeface="Verdana" charset="0"/>
                    <a:ea typeface="Verdana" charset="0"/>
                    <a:cs typeface="Verdana" charset="0"/>
                  </a:defRPr>
                </a:lvl5pPr>
                <a:lvl6pPr marL="16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9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22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2500000" indent="-228600" algn="l" defTabSz="914400" rtl="0" eaLnBrk="1" latinLnBrk="0" hangingPunct="1">
                  <a:lnSpc>
                    <a:spcPct val="90000"/>
                  </a:lnSpc>
                  <a:spcBef>
                    <a:spcPts val="300"/>
                  </a:spcBef>
                  <a:spcAft>
                    <a:spcPts val="300"/>
                  </a:spcAft>
                  <a:buClr>
                    <a:schemeClr val="accent1"/>
                  </a:buClr>
                  <a:buFont typeface="Wingdings 2" pitchFamily="18" charset="2"/>
                  <a:buChar char=""/>
                  <a:defRPr sz="1400" kern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5875" lvl="1" indent="0" fontAlgn="auto">
                  <a:lnSpc>
                    <a:spcPct val="90000"/>
                  </a:lnSpc>
                  <a:spcBef>
                    <a:spcPts val="2000"/>
                  </a:spcBef>
                  <a:buNone/>
                </a:pPr>
                <a:r>
                  <a:rPr lang="en-US" sz="2000" b="0" dirty="0" smtClean="0">
                    <a:solidFill>
                      <a:srgbClr val="FFFF00"/>
                    </a:solidFill>
                  </a:rPr>
                  <a:t>Non-Constant variables</a:t>
                </a:r>
              </a:p>
              <a:p>
                <a:pPr marL="15875" lvl="1" indent="0" fontAlgn="auto">
                  <a:lnSpc>
                    <a:spcPct val="90000"/>
                  </a:lnSpc>
                  <a:spcBef>
                    <a:spcPts val="1000"/>
                  </a:spcBef>
                  <a:buNone/>
                </a:pPr>
                <a:r>
                  <a:rPr lang="en-US" sz="1800" b="0" dirty="0" smtClean="0"/>
                  <a:t>Relevant, affect the changes of state</a:t>
                </a:r>
                <a:endParaRPr lang="en-US" sz="1800" b="0" dirty="0" smtClean="0"/>
              </a:p>
            </p:txBody>
          </p:sp>
          <p:cxnSp>
            <p:nvCxnSpPr>
              <p:cNvPr id="34" name="Straight Connector 33"/>
              <p:cNvCxnSpPr>
                <a:stCxn id="21" idx="6"/>
                <a:endCxn id="33" idx="1"/>
              </p:cNvCxnSpPr>
              <p:nvPr/>
            </p:nvCxnSpPr>
            <p:spPr>
              <a:xfrm>
                <a:off x="2103120" y="3270980"/>
                <a:ext cx="3611880" cy="61818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stCxn id="6" idx="6"/>
                <a:endCxn id="33" idx="1"/>
              </p:cNvCxnSpPr>
              <p:nvPr/>
            </p:nvCxnSpPr>
            <p:spPr>
              <a:xfrm>
                <a:off x="1872234" y="3033236"/>
                <a:ext cx="3842766" cy="299562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Oval 20"/>
          <p:cNvSpPr/>
          <p:nvPr/>
        </p:nvSpPr>
        <p:spPr bwMode="auto">
          <a:xfrm>
            <a:off x="1432560" y="1516284"/>
            <a:ext cx="822960" cy="310896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2" name="Content Placeholder 22"/>
          <p:cNvSpPr>
            <a:spLocks noGrp="1"/>
          </p:cNvSpPr>
          <p:nvPr>
            <p:ph idx="1"/>
          </p:nvPr>
        </p:nvSpPr>
        <p:spPr>
          <a:xfrm>
            <a:off x="152400" y="2667000"/>
            <a:ext cx="8763000" cy="4198938"/>
          </a:xfrm>
        </p:spPr>
        <p:txBody>
          <a:bodyPr>
            <a:normAutofit/>
          </a:bodyPr>
          <a:lstStyle/>
          <a:p>
            <a:pPr marL="15875" lvl="1" indent="0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000" dirty="0" smtClean="0">
                <a:solidFill>
                  <a:srgbClr val="FFFF00"/>
                </a:solidFill>
              </a:rPr>
              <a:t>Consider every combination of values</a:t>
            </a:r>
          </a:p>
          <a:p>
            <a:pPr marL="466725" lvl="1" indent="-225425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h</a:t>
            </a:r>
            <a:r>
              <a:rPr lang="en-US" sz="1800" dirty="0" smtClean="0"/>
              <a:t>our (values: 1 </a:t>
            </a:r>
            <a:r>
              <a:rPr lang="is-IS" sz="1800" dirty="0" smtClean="0"/>
              <a:t>… 12) </a:t>
            </a:r>
          </a:p>
          <a:p>
            <a:pPr marL="466725" lvl="1" indent="-225425">
              <a:lnSpc>
                <a:spcPct val="90000"/>
              </a:lnSpc>
            </a:pPr>
            <a:r>
              <a:rPr lang="en-US" sz="1800" dirty="0"/>
              <a:t>m</a:t>
            </a:r>
            <a:r>
              <a:rPr lang="en-US" sz="1800" dirty="0" smtClean="0"/>
              <a:t>inute (values: 0 </a:t>
            </a:r>
            <a:r>
              <a:rPr lang="is-IS" sz="1800" dirty="0" smtClean="0"/>
              <a:t>… 59)</a:t>
            </a:r>
            <a:endParaRPr lang="en-US" sz="1800" dirty="0"/>
          </a:p>
          <a:p>
            <a:pPr marL="15875" lvl="1" indent="0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000" dirty="0" smtClean="0">
                <a:solidFill>
                  <a:srgbClr val="FFFF00"/>
                </a:solidFill>
              </a:rPr>
              <a:t>Combine values into ranges of similar values</a:t>
            </a:r>
          </a:p>
          <a:p>
            <a:pPr marL="466725" lvl="1" indent="-225425">
              <a:lnSpc>
                <a:spcPct val="90000"/>
              </a:lnSpc>
              <a:spcBef>
                <a:spcPts val="500"/>
              </a:spcBef>
            </a:pPr>
            <a:r>
              <a:rPr lang="en-US" sz="1800" dirty="0"/>
              <a:t>hour (values: </a:t>
            </a:r>
            <a:r>
              <a:rPr lang="en-US" sz="1800" dirty="0" smtClean="0"/>
              <a:t>1</a:t>
            </a:r>
            <a:r>
              <a:rPr lang="is-IS" sz="1800" dirty="0" smtClean="0"/>
              <a:t>…11, 12</a:t>
            </a:r>
            <a:r>
              <a:rPr lang="is-IS" sz="1800" dirty="0"/>
              <a:t>) </a:t>
            </a:r>
          </a:p>
          <a:p>
            <a:pPr marL="466725" lvl="1" indent="-225425">
              <a:lnSpc>
                <a:spcPct val="90000"/>
              </a:lnSpc>
            </a:pPr>
            <a:r>
              <a:rPr lang="en-US" sz="1800" dirty="0"/>
              <a:t>minute (values: </a:t>
            </a:r>
            <a:r>
              <a:rPr lang="en-US" sz="1800" dirty="0" smtClean="0"/>
              <a:t>0, 1</a:t>
            </a:r>
            <a:r>
              <a:rPr lang="is-IS" sz="1800" dirty="0" smtClean="0"/>
              <a:t>…59</a:t>
            </a:r>
            <a:r>
              <a:rPr lang="is-IS" sz="1800" dirty="0"/>
              <a:t>)</a:t>
            </a:r>
            <a:endParaRPr lang="en-US" sz="1800" dirty="0"/>
          </a:p>
          <a:p>
            <a:pPr marL="15875" lvl="1" indent="0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000" dirty="0" smtClean="0">
                <a:solidFill>
                  <a:srgbClr val="FFFF00"/>
                </a:solidFill>
              </a:rPr>
              <a:t>Combine values in ranges (another way: hour and minute)</a:t>
            </a:r>
          </a:p>
          <a:p>
            <a:pPr marL="466725" lvl="1" indent="-225425">
              <a:lnSpc>
                <a:spcPct val="90000"/>
              </a:lnSpc>
              <a:spcBef>
                <a:spcPts val="500"/>
              </a:spcBef>
            </a:pPr>
            <a:r>
              <a:rPr lang="en-US" sz="1800" dirty="0" smtClean="0"/>
              <a:t>Time: 12:00, 12:01</a:t>
            </a:r>
            <a:r>
              <a:rPr lang="is-IS" sz="1800" dirty="0" smtClean="0"/>
              <a:t>…12:59, 01:00...11:59)</a:t>
            </a:r>
            <a:endParaRPr lang="is-IS" sz="1800" dirty="0"/>
          </a:p>
        </p:txBody>
      </p:sp>
      <p:sp>
        <p:nvSpPr>
          <p:cNvPr id="23" name="Content Placeholder 22"/>
          <p:cNvSpPr txBox="1">
            <a:spLocks/>
          </p:cNvSpPr>
          <p:nvPr/>
        </p:nvSpPr>
        <p:spPr>
          <a:xfrm>
            <a:off x="4800600" y="3124200"/>
            <a:ext cx="4038600" cy="5334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lvl="1" indent="0" algn="ctr" fontAlgn="auto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1800" b="0" dirty="0" smtClean="0"/>
              <a:t>12 x 60 values = 720 states </a:t>
            </a:r>
            <a:r>
              <a:rPr lang="is-IS" sz="1800" b="0" dirty="0" smtClean="0"/>
              <a:t>… too many</a:t>
            </a:r>
            <a:endParaRPr lang="en-US" sz="1800" b="0" dirty="0" smtClean="0"/>
          </a:p>
        </p:txBody>
      </p:sp>
      <p:sp>
        <p:nvSpPr>
          <p:cNvPr id="24" name="Content Placeholder 22"/>
          <p:cNvSpPr txBox="1">
            <a:spLocks/>
          </p:cNvSpPr>
          <p:nvPr/>
        </p:nvSpPr>
        <p:spPr>
          <a:xfrm>
            <a:off x="4572000" y="4267200"/>
            <a:ext cx="4267200" cy="79248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lvl="1" indent="0" algn="ctr" fontAlgn="auto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1800" b="0" dirty="0" smtClean="0"/>
              <a:t>Four states: (1</a:t>
            </a:r>
            <a:r>
              <a:rPr lang="is-IS" sz="1800" b="0" dirty="0" smtClean="0"/>
              <a:t>…11, 0), (12, 0), (1...11, 1...59), (12, 1...59)   ... </a:t>
            </a:r>
            <a:r>
              <a:rPr lang="en-US" sz="1800" b="0" dirty="0" smtClean="0"/>
              <a:t>C</a:t>
            </a:r>
            <a:r>
              <a:rPr lang="is-IS" sz="1800" b="0" dirty="0" smtClean="0"/>
              <a:t>lumsy, </a:t>
            </a:r>
            <a:r>
              <a:rPr lang="en-US" sz="1800" b="0" dirty="0" smtClean="0"/>
              <a:t>n</a:t>
            </a:r>
            <a:r>
              <a:rPr lang="is-IS" sz="1800" b="0" dirty="0" smtClean="0"/>
              <a:t>ot sequential</a:t>
            </a:r>
            <a:endParaRPr lang="en-US" sz="1800" b="0" dirty="0" smtClean="0"/>
          </a:p>
        </p:txBody>
      </p:sp>
      <p:sp>
        <p:nvSpPr>
          <p:cNvPr id="25" name="Content Placeholder 22"/>
          <p:cNvSpPr txBox="1">
            <a:spLocks/>
          </p:cNvSpPr>
          <p:nvPr/>
        </p:nvSpPr>
        <p:spPr>
          <a:xfrm>
            <a:off x="1430274" y="5924550"/>
            <a:ext cx="7237476" cy="32385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lvl="1" indent="0" algn="ctr" fontAlgn="auto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1800" b="0" dirty="0" smtClean="0"/>
              <a:t>These </a:t>
            </a:r>
            <a:r>
              <a:rPr lang="en-US" sz="1800" b="0" smtClean="0"/>
              <a:t>require semantic domain knowledge of the program</a:t>
            </a:r>
            <a:endParaRPr lang="en-US" sz="1800" b="0" dirty="0" smtClean="0"/>
          </a:p>
        </p:txBody>
      </p:sp>
    </p:spTree>
    <p:extLst>
      <p:ext uri="{BB962C8B-B14F-4D97-AF65-F5344CB8AC3E}">
        <p14:creationId xmlns:p14="http://schemas.microsoft.com/office/powerpoint/2010/main" val="94160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4" grpId="0" animBg="1"/>
      <p:bldP spid="2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0" y="877824"/>
            <a:ext cx="9144000" cy="5943600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FSM for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Watch/Time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cxnSp>
        <p:nvCxnSpPr>
          <p:cNvPr id="26" name="AutoShape 122"/>
          <p:cNvCxnSpPr>
            <a:cxnSpLocks noChangeShapeType="1"/>
          </p:cNvCxnSpPr>
          <p:nvPr/>
        </p:nvCxnSpPr>
        <p:spPr bwMode="auto">
          <a:xfrm rot="5400000" flipV="1">
            <a:off x="4010025" y="1642943"/>
            <a:ext cx="1588" cy="401637"/>
          </a:xfrm>
          <a:prstGeom prst="curvedConnector3">
            <a:avLst>
              <a:gd name="adj1" fmla="val -20566121"/>
            </a:avLst>
          </a:prstGeom>
          <a:noFill/>
          <a:ln w="19050">
            <a:solidFill>
              <a:schemeClr val="tx1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Text Box 125"/>
          <p:cNvSpPr txBox="1">
            <a:spLocks noChangeArrowheads="1"/>
          </p:cNvSpPr>
          <p:nvPr/>
        </p:nvSpPr>
        <p:spPr bwMode="auto">
          <a:xfrm>
            <a:off x="4128116" y="1415572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sp>
        <p:nvSpPr>
          <p:cNvPr id="38" name="AutoShape 4"/>
          <p:cNvSpPr>
            <a:spLocks noChangeArrowheads="1"/>
          </p:cNvSpPr>
          <p:nvPr/>
        </p:nvSpPr>
        <p:spPr bwMode="auto">
          <a:xfrm>
            <a:off x="228600" y="1818412"/>
            <a:ext cx="2267712" cy="549567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Mode = TIME</a:t>
            </a:r>
          </a:p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Watch = 12:00</a:t>
            </a:r>
            <a:endParaRPr lang="en-US" altLang="en-US" sz="14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9" name="AutoShape 4"/>
          <p:cNvSpPr>
            <a:spLocks noChangeArrowheads="1"/>
          </p:cNvSpPr>
          <p:nvPr/>
        </p:nvSpPr>
        <p:spPr bwMode="auto">
          <a:xfrm>
            <a:off x="3429000" y="1818412"/>
            <a:ext cx="2267092" cy="549567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Mode = TIME</a:t>
            </a:r>
          </a:p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Watch = 12:01</a:t>
            </a:r>
            <a:r>
              <a:rPr lang="is-I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…12:59</a:t>
            </a:r>
            <a:endParaRPr lang="en-US" altLang="en-US" sz="14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40" name="AutoShape 4"/>
          <p:cNvSpPr>
            <a:spLocks noChangeArrowheads="1"/>
          </p:cNvSpPr>
          <p:nvPr/>
        </p:nvSpPr>
        <p:spPr bwMode="auto">
          <a:xfrm>
            <a:off x="6620256" y="1818412"/>
            <a:ext cx="2267092" cy="549567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Mode = TIME</a:t>
            </a:r>
          </a:p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Watch = 01:01</a:t>
            </a:r>
            <a:r>
              <a:rPr lang="is-I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…11:59</a:t>
            </a:r>
            <a:endParaRPr lang="en-US" altLang="en-US" sz="14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41" name="AutoShape 56"/>
          <p:cNvCxnSpPr>
            <a:cxnSpLocks noChangeShapeType="1"/>
          </p:cNvCxnSpPr>
          <p:nvPr/>
        </p:nvCxnSpPr>
        <p:spPr bwMode="auto">
          <a:xfrm>
            <a:off x="2469713" y="2031655"/>
            <a:ext cx="959287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AutoShape 74"/>
          <p:cNvCxnSpPr>
            <a:cxnSpLocks noChangeShapeType="1"/>
          </p:cNvCxnSpPr>
          <p:nvPr/>
        </p:nvCxnSpPr>
        <p:spPr bwMode="auto">
          <a:xfrm flipH="1">
            <a:off x="2469713" y="2176089"/>
            <a:ext cx="959287" cy="0"/>
          </a:xfrm>
          <a:prstGeom prst="straightConnector1">
            <a:avLst/>
          </a:prstGeom>
          <a:noFill/>
          <a:ln w="19050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Text Box 125"/>
          <p:cNvSpPr txBox="1">
            <a:spLocks noChangeArrowheads="1"/>
          </p:cNvSpPr>
          <p:nvPr/>
        </p:nvSpPr>
        <p:spPr bwMode="auto">
          <a:xfrm>
            <a:off x="2706034" y="1746646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sp>
        <p:nvSpPr>
          <p:cNvPr id="44" name="Text Box 122"/>
          <p:cNvSpPr txBox="1">
            <a:spLocks noChangeArrowheads="1"/>
          </p:cNvSpPr>
          <p:nvPr/>
        </p:nvSpPr>
        <p:spPr bwMode="auto">
          <a:xfrm>
            <a:off x="2590800" y="2130623"/>
            <a:ext cx="6858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down</a:t>
            </a:r>
          </a:p>
        </p:txBody>
      </p:sp>
      <p:cxnSp>
        <p:nvCxnSpPr>
          <p:cNvPr id="46" name="AutoShape 56"/>
          <p:cNvCxnSpPr>
            <a:cxnSpLocks noChangeShapeType="1"/>
          </p:cNvCxnSpPr>
          <p:nvPr/>
        </p:nvCxnSpPr>
        <p:spPr bwMode="auto">
          <a:xfrm>
            <a:off x="5670113" y="2031655"/>
            <a:ext cx="959287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AutoShape 74"/>
          <p:cNvCxnSpPr>
            <a:cxnSpLocks noChangeShapeType="1"/>
          </p:cNvCxnSpPr>
          <p:nvPr/>
        </p:nvCxnSpPr>
        <p:spPr bwMode="auto">
          <a:xfrm flipH="1">
            <a:off x="5670113" y="2176089"/>
            <a:ext cx="959287" cy="0"/>
          </a:xfrm>
          <a:prstGeom prst="straightConnector1">
            <a:avLst/>
          </a:prstGeom>
          <a:noFill/>
          <a:ln w="19050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8" name="Text Box 125"/>
          <p:cNvSpPr txBox="1">
            <a:spLocks noChangeArrowheads="1"/>
          </p:cNvSpPr>
          <p:nvPr/>
        </p:nvSpPr>
        <p:spPr bwMode="auto">
          <a:xfrm>
            <a:off x="5906434" y="1746646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sp>
        <p:nvSpPr>
          <p:cNvPr id="49" name="Text Box 122"/>
          <p:cNvSpPr txBox="1">
            <a:spLocks noChangeArrowheads="1"/>
          </p:cNvSpPr>
          <p:nvPr/>
        </p:nvSpPr>
        <p:spPr bwMode="auto">
          <a:xfrm>
            <a:off x="5791200" y="2130623"/>
            <a:ext cx="6858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down</a:t>
            </a:r>
          </a:p>
        </p:txBody>
      </p:sp>
      <p:cxnSp>
        <p:nvCxnSpPr>
          <p:cNvPr id="51" name="AutoShape 122"/>
          <p:cNvCxnSpPr>
            <a:cxnSpLocks noChangeShapeType="1"/>
            <a:stCxn id="40" idx="0"/>
            <a:endCxn id="38" idx="0"/>
          </p:cNvCxnSpPr>
          <p:nvPr/>
        </p:nvCxnSpPr>
        <p:spPr bwMode="auto">
          <a:xfrm rot="16200000" flipV="1">
            <a:off x="4288536" y="-1107668"/>
            <a:ext cx="12700" cy="5852160"/>
          </a:xfrm>
          <a:prstGeom prst="curvedConnector3">
            <a:avLst>
              <a:gd name="adj1" fmla="val 4350000"/>
            </a:avLst>
          </a:prstGeom>
          <a:noFill/>
          <a:ln w="19050">
            <a:solidFill>
              <a:schemeClr val="tx1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6" name="Text Box 125"/>
          <p:cNvSpPr txBox="1">
            <a:spLocks noChangeArrowheads="1"/>
          </p:cNvSpPr>
          <p:nvPr/>
        </p:nvSpPr>
        <p:spPr bwMode="auto">
          <a:xfrm>
            <a:off x="6705600" y="1292423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cxnSp>
        <p:nvCxnSpPr>
          <p:cNvPr id="58" name="AutoShape 122"/>
          <p:cNvCxnSpPr>
            <a:cxnSpLocks noChangeShapeType="1"/>
          </p:cNvCxnSpPr>
          <p:nvPr/>
        </p:nvCxnSpPr>
        <p:spPr bwMode="auto">
          <a:xfrm rot="5400000" flipV="1">
            <a:off x="8465852" y="1604843"/>
            <a:ext cx="1588" cy="401637"/>
          </a:xfrm>
          <a:prstGeom prst="curvedConnector3">
            <a:avLst>
              <a:gd name="adj1" fmla="val -20566121"/>
            </a:avLst>
          </a:prstGeom>
          <a:noFill/>
          <a:ln w="19050">
            <a:solidFill>
              <a:schemeClr val="tx1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9" name="Text Box 125"/>
          <p:cNvSpPr txBox="1">
            <a:spLocks noChangeArrowheads="1"/>
          </p:cNvSpPr>
          <p:nvPr/>
        </p:nvSpPr>
        <p:spPr bwMode="auto">
          <a:xfrm>
            <a:off x="8583943" y="1377472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sp>
        <p:nvSpPr>
          <p:cNvPr id="62" name="AutoShape 4"/>
          <p:cNvSpPr>
            <a:spLocks noChangeArrowheads="1"/>
          </p:cNvSpPr>
          <p:nvPr/>
        </p:nvSpPr>
        <p:spPr bwMode="auto">
          <a:xfrm>
            <a:off x="228600" y="3345389"/>
            <a:ext cx="2267712" cy="549567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Mode = STOPWATCH</a:t>
            </a:r>
          </a:p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Watch = 12:00</a:t>
            </a:r>
            <a:endParaRPr lang="en-US" altLang="en-US" sz="14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63" name="AutoShape 4"/>
          <p:cNvSpPr>
            <a:spLocks noChangeArrowheads="1"/>
          </p:cNvSpPr>
          <p:nvPr/>
        </p:nvSpPr>
        <p:spPr bwMode="auto">
          <a:xfrm>
            <a:off x="3429000" y="3345389"/>
            <a:ext cx="2267092" cy="549567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Mode </a:t>
            </a: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= STOPWATCH</a:t>
            </a:r>
            <a:endParaRPr lang="en-US" altLang="en-US" sz="1400" b="0" dirty="0" smtClean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Watch = 12:01</a:t>
            </a:r>
            <a:r>
              <a:rPr lang="is-I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…12:59</a:t>
            </a:r>
            <a:endParaRPr lang="en-US" altLang="en-US" sz="14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64" name="AutoShape 4"/>
          <p:cNvSpPr>
            <a:spLocks noChangeArrowheads="1"/>
          </p:cNvSpPr>
          <p:nvPr/>
        </p:nvSpPr>
        <p:spPr bwMode="auto">
          <a:xfrm>
            <a:off x="6620256" y="3345389"/>
            <a:ext cx="2267092" cy="549567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Mode </a:t>
            </a: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= STOPWATCH</a:t>
            </a:r>
            <a:endParaRPr lang="en-US" altLang="en-US" sz="1400" b="0" dirty="0" smtClean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Watch = 01:01</a:t>
            </a:r>
            <a:r>
              <a:rPr lang="is-I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…11:59</a:t>
            </a:r>
            <a:endParaRPr lang="en-US" altLang="en-US" sz="14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65" name="AutoShape 56"/>
          <p:cNvCxnSpPr>
            <a:cxnSpLocks noChangeShapeType="1"/>
          </p:cNvCxnSpPr>
          <p:nvPr/>
        </p:nvCxnSpPr>
        <p:spPr bwMode="auto">
          <a:xfrm>
            <a:off x="2469713" y="3558632"/>
            <a:ext cx="959287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" name="AutoShape 74"/>
          <p:cNvCxnSpPr>
            <a:cxnSpLocks noChangeShapeType="1"/>
          </p:cNvCxnSpPr>
          <p:nvPr/>
        </p:nvCxnSpPr>
        <p:spPr bwMode="auto">
          <a:xfrm flipH="1">
            <a:off x="2469713" y="3703066"/>
            <a:ext cx="959287" cy="0"/>
          </a:xfrm>
          <a:prstGeom prst="straightConnector1">
            <a:avLst/>
          </a:prstGeom>
          <a:noFill/>
          <a:ln w="19050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7" name="Text Box 125"/>
          <p:cNvSpPr txBox="1">
            <a:spLocks noChangeArrowheads="1"/>
          </p:cNvSpPr>
          <p:nvPr/>
        </p:nvSpPr>
        <p:spPr bwMode="auto">
          <a:xfrm>
            <a:off x="2706034" y="3273623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sp>
        <p:nvSpPr>
          <p:cNvPr id="68" name="Text Box 122"/>
          <p:cNvSpPr txBox="1">
            <a:spLocks noChangeArrowheads="1"/>
          </p:cNvSpPr>
          <p:nvPr/>
        </p:nvSpPr>
        <p:spPr bwMode="auto">
          <a:xfrm>
            <a:off x="2590800" y="3657600"/>
            <a:ext cx="6858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down</a:t>
            </a:r>
          </a:p>
        </p:txBody>
      </p:sp>
      <p:cxnSp>
        <p:nvCxnSpPr>
          <p:cNvPr id="69" name="AutoShape 56"/>
          <p:cNvCxnSpPr>
            <a:cxnSpLocks noChangeShapeType="1"/>
          </p:cNvCxnSpPr>
          <p:nvPr/>
        </p:nvCxnSpPr>
        <p:spPr bwMode="auto">
          <a:xfrm>
            <a:off x="5670113" y="3558632"/>
            <a:ext cx="959287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AutoShape 74"/>
          <p:cNvCxnSpPr>
            <a:cxnSpLocks noChangeShapeType="1"/>
          </p:cNvCxnSpPr>
          <p:nvPr/>
        </p:nvCxnSpPr>
        <p:spPr bwMode="auto">
          <a:xfrm flipH="1">
            <a:off x="5670113" y="3703066"/>
            <a:ext cx="959287" cy="0"/>
          </a:xfrm>
          <a:prstGeom prst="straightConnector1">
            <a:avLst/>
          </a:prstGeom>
          <a:noFill/>
          <a:ln w="19050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1" name="Text Box 125"/>
          <p:cNvSpPr txBox="1">
            <a:spLocks noChangeArrowheads="1"/>
          </p:cNvSpPr>
          <p:nvPr/>
        </p:nvSpPr>
        <p:spPr bwMode="auto">
          <a:xfrm>
            <a:off x="5906434" y="3273623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sp>
        <p:nvSpPr>
          <p:cNvPr id="72" name="Text Box 122"/>
          <p:cNvSpPr txBox="1">
            <a:spLocks noChangeArrowheads="1"/>
          </p:cNvSpPr>
          <p:nvPr/>
        </p:nvSpPr>
        <p:spPr bwMode="auto">
          <a:xfrm>
            <a:off x="5791200" y="3657600"/>
            <a:ext cx="6858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down</a:t>
            </a:r>
          </a:p>
        </p:txBody>
      </p:sp>
      <p:cxnSp>
        <p:nvCxnSpPr>
          <p:cNvPr id="73" name="AutoShape 122"/>
          <p:cNvCxnSpPr>
            <a:cxnSpLocks noChangeShapeType="1"/>
            <a:stCxn id="64" idx="0"/>
            <a:endCxn id="62" idx="0"/>
          </p:cNvCxnSpPr>
          <p:nvPr/>
        </p:nvCxnSpPr>
        <p:spPr bwMode="auto">
          <a:xfrm rot="16200000" flipV="1">
            <a:off x="4290314" y="421087"/>
            <a:ext cx="9144" cy="5852160"/>
          </a:xfrm>
          <a:prstGeom prst="curvedConnector3">
            <a:avLst>
              <a:gd name="adj1" fmla="val 2250000"/>
            </a:avLst>
          </a:prstGeom>
          <a:noFill/>
          <a:ln w="19050">
            <a:solidFill>
              <a:schemeClr val="tx1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4" name="Text Box 125"/>
          <p:cNvSpPr txBox="1">
            <a:spLocks noChangeArrowheads="1"/>
          </p:cNvSpPr>
          <p:nvPr/>
        </p:nvSpPr>
        <p:spPr bwMode="auto">
          <a:xfrm>
            <a:off x="6400800" y="2971800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cxnSp>
        <p:nvCxnSpPr>
          <p:cNvPr id="78" name="AutoShape 74"/>
          <p:cNvCxnSpPr>
            <a:cxnSpLocks noChangeShapeType="1"/>
          </p:cNvCxnSpPr>
          <p:nvPr/>
        </p:nvCxnSpPr>
        <p:spPr bwMode="auto">
          <a:xfrm>
            <a:off x="1143000" y="2367979"/>
            <a:ext cx="0" cy="977410"/>
          </a:xfrm>
          <a:prstGeom prst="straightConnector1">
            <a:avLst/>
          </a:prstGeom>
          <a:noFill/>
          <a:ln w="19050">
            <a:solidFill>
              <a:schemeClr val="accent5">
                <a:lumMod val="50000"/>
              </a:schemeClr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" name="AutoShape 74"/>
          <p:cNvCxnSpPr>
            <a:cxnSpLocks noChangeShapeType="1"/>
          </p:cNvCxnSpPr>
          <p:nvPr/>
        </p:nvCxnSpPr>
        <p:spPr bwMode="auto">
          <a:xfrm>
            <a:off x="4804328" y="2367979"/>
            <a:ext cx="0" cy="977410"/>
          </a:xfrm>
          <a:prstGeom prst="straightConnector1">
            <a:avLst/>
          </a:prstGeom>
          <a:noFill/>
          <a:ln w="19050">
            <a:solidFill>
              <a:schemeClr val="accent5">
                <a:lumMod val="50000"/>
              </a:schemeClr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3" name="AutoShape 74"/>
          <p:cNvCxnSpPr>
            <a:cxnSpLocks noChangeShapeType="1"/>
          </p:cNvCxnSpPr>
          <p:nvPr/>
        </p:nvCxnSpPr>
        <p:spPr bwMode="auto">
          <a:xfrm>
            <a:off x="8020050" y="2367979"/>
            <a:ext cx="0" cy="977410"/>
          </a:xfrm>
          <a:prstGeom prst="straightConnector1">
            <a:avLst/>
          </a:prstGeom>
          <a:noFill/>
          <a:ln w="19050">
            <a:solidFill>
              <a:schemeClr val="accent5">
                <a:lumMod val="50000"/>
              </a:schemeClr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4" name="Text Box 125"/>
          <p:cNvSpPr txBox="1">
            <a:spLocks noChangeArrowheads="1"/>
          </p:cNvSpPr>
          <p:nvPr/>
        </p:nvSpPr>
        <p:spPr bwMode="auto">
          <a:xfrm>
            <a:off x="743884" y="2362200"/>
            <a:ext cx="624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 smtClean="0">
                <a:solidFill>
                  <a:schemeClr val="accent5">
                    <a:lumMod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accent5">
                  <a:lumMod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85" name="Text Box 125"/>
          <p:cNvSpPr txBox="1">
            <a:spLocks noChangeArrowheads="1"/>
          </p:cNvSpPr>
          <p:nvPr/>
        </p:nvSpPr>
        <p:spPr bwMode="auto">
          <a:xfrm>
            <a:off x="4480478" y="2362200"/>
            <a:ext cx="624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smtClean="0">
                <a:solidFill>
                  <a:schemeClr val="accent5">
                    <a:lumMod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accent5">
                  <a:lumMod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86" name="Text Box 125"/>
          <p:cNvSpPr txBox="1">
            <a:spLocks noChangeArrowheads="1"/>
          </p:cNvSpPr>
          <p:nvPr/>
        </p:nvSpPr>
        <p:spPr bwMode="auto">
          <a:xfrm>
            <a:off x="7715250" y="2362200"/>
            <a:ext cx="624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smtClean="0">
                <a:solidFill>
                  <a:schemeClr val="accent5">
                    <a:lumMod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accent5">
                  <a:lumMod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88" name="AutoShape 122"/>
          <p:cNvCxnSpPr>
            <a:cxnSpLocks noChangeShapeType="1"/>
            <a:stCxn id="38" idx="2"/>
            <a:endCxn id="40" idx="2"/>
          </p:cNvCxnSpPr>
          <p:nvPr/>
        </p:nvCxnSpPr>
        <p:spPr bwMode="auto">
          <a:xfrm rot="16200000" flipH="1">
            <a:off x="4558129" y="-827694"/>
            <a:ext cx="12700" cy="6391346"/>
          </a:xfrm>
          <a:prstGeom prst="curvedConnector3">
            <a:avLst>
              <a:gd name="adj1" fmla="val 3000000"/>
            </a:avLst>
          </a:prstGeom>
          <a:noFill/>
          <a:ln w="19050">
            <a:solidFill>
              <a:srgbClr val="C0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" name="Text Box 122"/>
          <p:cNvSpPr txBox="1">
            <a:spLocks noChangeArrowheads="1"/>
          </p:cNvSpPr>
          <p:nvPr/>
        </p:nvSpPr>
        <p:spPr bwMode="auto">
          <a:xfrm>
            <a:off x="2971800" y="2473523"/>
            <a:ext cx="685800" cy="30777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down</a:t>
            </a:r>
          </a:p>
        </p:txBody>
      </p:sp>
      <p:cxnSp>
        <p:nvCxnSpPr>
          <p:cNvPr id="94" name="Curved Connector 93"/>
          <p:cNvCxnSpPr>
            <a:stCxn id="38" idx="2"/>
            <a:endCxn id="63" idx="0"/>
          </p:cNvCxnSpPr>
          <p:nvPr/>
        </p:nvCxnSpPr>
        <p:spPr>
          <a:xfrm rot="16200000" flipH="1">
            <a:off x="2473796" y="1256639"/>
            <a:ext cx="977410" cy="3200090"/>
          </a:xfrm>
          <a:prstGeom prst="curvedConnector3">
            <a:avLst>
              <a:gd name="adj1" fmla="val 55847"/>
            </a:avLst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 Box 125"/>
          <p:cNvSpPr txBox="1">
            <a:spLocks noChangeArrowheads="1"/>
          </p:cNvSpPr>
          <p:nvPr/>
        </p:nvSpPr>
        <p:spPr bwMode="auto">
          <a:xfrm>
            <a:off x="1505884" y="2664023"/>
            <a:ext cx="624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 smtClean="0">
                <a:solidFill>
                  <a:schemeClr val="accent5">
                    <a:lumMod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accent5">
                  <a:lumMod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97" name="Curved Connector 96"/>
          <p:cNvCxnSpPr>
            <a:stCxn id="38" idx="2"/>
            <a:endCxn id="64" idx="0"/>
          </p:cNvCxnSpPr>
          <p:nvPr/>
        </p:nvCxnSpPr>
        <p:spPr>
          <a:xfrm rot="16200000" flipH="1">
            <a:off x="4069424" y="-338989"/>
            <a:ext cx="977410" cy="6391346"/>
          </a:xfrm>
          <a:prstGeom prst="curvedConnector3">
            <a:avLst>
              <a:gd name="adj1" fmla="val 50000"/>
            </a:avLst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 Box 125"/>
          <p:cNvSpPr txBox="1">
            <a:spLocks noChangeArrowheads="1"/>
          </p:cNvSpPr>
          <p:nvPr/>
        </p:nvSpPr>
        <p:spPr bwMode="auto">
          <a:xfrm>
            <a:off x="5852078" y="2667000"/>
            <a:ext cx="624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 smtClean="0">
                <a:solidFill>
                  <a:schemeClr val="accent5">
                    <a:lumMod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accent5">
                  <a:lumMod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7" name="AutoShape 4"/>
          <p:cNvSpPr>
            <a:spLocks noChangeArrowheads="1"/>
          </p:cNvSpPr>
          <p:nvPr/>
        </p:nvSpPr>
        <p:spPr bwMode="auto">
          <a:xfrm>
            <a:off x="228600" y="4869389"/>
            <a:ext cx="2267712" cy="549567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Mode = ALARM</a:t>
            </a:r>
          </a:p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Watch = 12:00</a:t>
            </a:r>
            <a:endParaRPr lang="en-US" altLang="en-US" sz="14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8" name="AutoShape 4"/>
          <p:cNvSpPr>
            <a:spLocks noChangeArrowheads="1"/>
          </p:cNvSpPr>
          <p:nvPr/>
        </p:nvSpPr>
        <p:spPr bwMode="auto">
          <a:xfrm>
            <a:off x="3429000" y="4869389"/>
            <a:ext cx="2267092" cy="549567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Mode </a:t>
            </a: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= ALARM</a:t>
            </a:r>
            <a:endParaRPr lang="en-US" altLang="en-US" sz="1400" b="0" dirty="0" smtClean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Watch = 12:01</a:t>
            </a:r>
            <a:r>
              <a:rPr lang="is-I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…12:59</a:t>
            </a:r>
            <a:endParaRPr lang="en-US" altLang="en-US" sz="14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9" name="AutoShape 4"/>
          <p:cNvSpPr>
            <a:spLocks noChangeArrowheads="1"/>
          </p:cNvSpPr>
          <p:nvPr/>
        </p:nvSpPr>
        <p:spPr bwMode="auto">
          <a:xfrm>
            <a:off x="6620256" y="4869389"/>
            <a:ext cx="2267092" cy="549567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Mode </a:t>
            </a: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= ALARM</a:t>
            </a:r>
            <a:endParaRPr lang="en-US" altLang="en-US" sz="1400" b="0" dirty="0" smtClean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  <a:p>
            <a:pPr algn="ctr"/>
            <a:r>
              <a:rPr lang="en-U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Watch = 01:01</a:t>
            </a:r>
            <a:r>
              <a:rPr lang="is-IS" altLang="en-US" sz="1400" b="0" dirty="0" smtClean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…11:59</a:t>
            </a:r>
            <a:endParaRPr lang="en-US" altLang="en-US" sz="1400" b="0" dirty="0">
              <a:solidFill>
                <a:schemeClr val="tx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10" name="AutoShape 56"/>
          <p:cNvCxnSpPr>
            <a:cxnSpLocks noChangeShapeType="1"/>
          </p:cNvCxnSpPr>
          <p:nvPr/>
        </p:nvCxnSpPr>
        <p:spPr bwMode="auto">
          <a:xfrm>
            <a:off x="2469713" y="5082632"/>
            <a:ext cx="959287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1" name="AutoShape 74"/>
          <p:cNvCxnSpPr>
            <a:cxnSpLocks noChangeShapeType="1"/>
          </p:cNvCxnSpPr>
          <p:nvPr/>
        </p:nvCxnSpPr>
        <p:spPr bwMode="auto">
          <a:xfrm flipH="1">
            <a:off x="2469713" y="5227066"/>
            <a:ext cx="959287" cy="0"/>
          </a:xfrm>
          <a:prstGeom prst="straightConnector1">
            <a:avLst/>
          </a:prstGeom>
          <a:noFill/>
          <a:ln w="19050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" name="Text Box 125"/>
          <p:cNvSpPr txBox="1">
            <a:spLocks noChangeArrowheads="1"/>
          </p:cNvSpPr>
          <p:nvPr/>
        </p:nvSpPr>
        <p:spPr bwMode="auto">
          <a:xfrm>
            <a:off x="2706034" y="4797623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sp>
        <p:nvSpPr>
          <p:cNvPr id="113" name="Text Box 122"/>
          <p:cNvSpPr txBox="1">
            <a:spLocks noChangeArrowheads="1"/>
          </p:cNvSpPr>
          <p:nvPr/>
        </p:nvSpPr>
        <p:spPr bwMode="auto">
          <a:xfrm>
            <a:off x="2590800" y="5181600"/>
            <a:ext cx="6858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down</a:t>
            </a:r>
          </a:p>
        </p:txBody>
      </p:sp>
      <p:cxnSp>
        <p:nvCxnSpPr>
          <p:cNvPr id="114" name="AutoShape 56"/>
          <p:cNvCxnSpPr>
            <a:cxnSpLocks noChangeShapeType="1"/>
          </p:cNvCxnSpPr>
          <p:nvPr/>
        </p:nvCxnSpPr>
        <p:spPr bwMode="auto">
          <a:xfrm>
            <a:off x="5670113" y="5082632"/>
            <a:ext cx="959287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5" name="AutoShape 74"/>
          <p:cNvCxnSpPr>
            <a:cxnSpLocks noChangeShapeType="1"/>
          </p:cNvCxnSpPr>
          <p:nvPr/>
        </p:nvCxnSpPr>
        <p:spPr bwMode="auto">
          <a:xfrm flipH="1">
            <a:off x="5670113" y="5227066"/>
            <a:ext cx="959287" cy="0"/>
          </a:xfrm>
          <a:prstGeom prst="straightConnector1">
            <a:avLst/>
          </a:prstGeom>
          <a:noFill/>
          <a:ln w="19050">
            <a:solidFill>
              <a:srgbClr val="C00000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6" name="Text Box 125"/>
          <p:cNvSpPr txBox="1">
            <a:spLocks noChangeArrowheads="1"/>
          </p:cNvSpPr>
          <p:nvPr/>
        </p:nvSpPr>
        <p:spPr bwMode="auto">
          <a:xfrm>
            <a:off x="5906434" y="4797623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sp>
        <p:nvSpPr>
          <p:cNvPr id="117" name="Text Box 122"/>
          <p:cNvSpPr txBox="1">
            <a:spLocks noChangeArrowheads="1"/>
          </p:cNvSpPr>
          <p:nvPr/>
        </p:nvSpPr>
        <p:spPr bwMode="auto">
          <a:xfrm>
            <a:off x="5791200" y="5181600"/>
            <a:ext cx="6858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down</a:t>
            </a:r>
          </a:p>
        </p:txBody>
      </p:sp>
      <p:cxnSp>
        <p:nvCxnSpPr>
          <p:cNvPr id="118" name="AutoShape 122"/>
          <p:cNvCxnSpPr>
            <a:cxnSpLocks noChangeShapeType="1"/>
            <a:stCxn id="109" idx="0"/>
            <a:endCxn id="107" idx="0"/>
          </p:cNvCxnSpPr>
          <p:nvPr/>
        </p:nvCxnSpPr>
        <p:spPr bwMode="auto">
          <a:xfrm rot="16200000" flipV="1">
            <a:off x="4290314" y="1945087"/>
            <a:ext cx="9144" cy="5852160"/>
          </a:xfrm>
          <a:prstGeom prst="curvedConnector3">
            <a:avLst>
              <a:gd name="adj1" fmla="val 2250000"/>
            </a:avLst>
          </a:prstGeom>
          <a:noFill/>
          <a:ln w="19050">
            <a:solidFill>
              <a:schemeClr val="tx1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9" name="Text Box 125"/>
          <p:cNvSpPr txBox="1">
            <a:spLocks noChangeArrowheads="1"/>
          </p:cNvSpPr>
          <p:nvPr/>
        </p:nvSpPr>
        <p:spPr bwMode="auto">
          <a:xfrm>
            <a:off x="6400800" y="4495800"/>
            <a:ext cx="4181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rPr>
              <a:t>up</a:t>
            </a:r>
          </a:p>
        </p:txBody>
      </p:sp>
      <p:cxnSp>
        <p:nvCxnSpPr>
          <p:cNvPr id="120" name="AutoShape 122"/>
          <p:cNvCxnSpPr>
            <a:cxnSpLocks noChangeShapeType="1"/>
          </p:cNvCxnSpPr>
          <p:nvPr/>
        </p:nvCxnSpPr>
        <p:spPr bwMode="auto">
          <a:xfrm rot="5400000" flipV="1">
            <a:off x="8465852" y="3147893"/>
            <a:ext cx="1588" cy="401637"/>
          </a:xfrm>
          <a:prstGeom prst="curvedConnector3">
            <a:avLst>
              <a:gd name="adj1" fmla="val -20566121"/>
            </a:avLst>
          </a:prstGeom>
          <a:noFill/>
          <a:ln w="19050">
            <a:solidFill>
              <a:schemeClr val="tx1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1" name="AutoShape 74"/>
          <p:cNvCxnSpPr>
            <a:cxnSpLocks noChangeShapeType="1"/>
          </p:cNvCxnSpPr>
          <p:nvPr/>
        </p:nvCxnSpPr>
        <p:spPr bwMode="auto">
          <a:xfrm>
            <a:off x="1143000" y="3911029"/>
            <a:ext cx="0" cy="977410"/>
          </a:xfrm>
          <a:prstGeom prst="straightConnector1">
            <a:avLst/>
          </a:prstGeom>
          <a:noFill/>
          <a:ln w="19050">
            <a:solidFill>
              <a:schemeClr val="accent5">
                <a:lumMod val="50000"/>
              </a:schemeClr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2" name="AutoShape 74"/>
          <p:cNvCxnSpPr>
            <a:cxnSpLocks noChangeShapeType="1"/>
          </p:cNvCxnSpPr>
          <p:nvPr/>
        </p:nvCxnSpPr>
        <p:spPr bwMode="auto">
          <a:xfrm>
            <a:off x="4804328" y="3911029"/>
            <a:ext cx="0" cy="977410"/>
          </a:xfrm>
          <a:prstGeom prst="straightConnector1">
            <a:avLst/>
          </a:prstGeom>
          <a:noFill/>
          <a:ln w="19050">
            <a:solidFill>
              <a:schemeClr val="accent5">
                <a:lumMod val="50000"/>
              </a:schemeClr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" name="AutoShape 74"/>
          <p:cNvCxnSpPr>
            <a:cxnSpLocks noChangeShapeType="1"/>
          </p:cNvCxnSpPr>
          <p:nvPr/>
        </p:nvCxnSpPr>
        <p:spPr bwMode="auto">
          <a:xfrm>
            <a:off x="8020050" y="3911029"/>
            <a:ext cx="0" cy="977410"/>
          </a:xfrm>
          <a:prstGeom prst="straightConnector1">
            <a:avLst/>
          </a:prstGeom>
          <a:noFill/>
          <a:ln w="19050">
            <a:solidFill>
              <a:schemeClr val="accent5">
                <a:lumMod val="50000"/>
              </a:schemeClr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4" name="Text Box 125"/>
          <p:cNvSpPr txBox="1">
            <a:spLocks noChangeArrowheads="1"/>
          </p:cNvSpPr>
          <p:nvPr/>
        </p:nvSpPr>
        <p:spPr bwMode="auto">
          <a:xfrm>
            <a:off x="743884" y="3905250"/>
            <a:ext cx="624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 smtClean="0">
                <a:solidFill>
                  <a:schemeClr val="accent5">
                    <a:lumMod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accent5">
                  <a:lumMod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25" name="Text Box 125"/>
          <p:cNvSpPr txBox="1">
            <a:spLocks noChangeArrowheads="1"/>
          </p:cNvSpPr>
          <p:nvPr/>
        </p:nvSpPr>
        <p:spPr bwMode="auto">
          <a:xfrm>
            <a:off x="4480478" y="3905250"/>
            <a:ext cx="624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smtClean="0">
                <a:solidFill>
                  <a:schemeClr val="accent5">
                    <a:lumMod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accent5">
                  <a:lumMod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26" name="Text Box 125"/>
          <p:cNvSpPr txBox="1">
            <a:spLocks noChangeArrowheads="1"/>
          </p:cNvSpPr>
          <p:nvPr/>
        </p:nvSpPr>
        <p:spPr bwMode="auto">
          <a:xfrm>
            <a:off x="7715250" y="3905250"/>
            <a:ext cx="624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smtClean="0">
                <a:solidFill>
                  <a:schemeClr val="accent5">
                    <a:lumMod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accent5">
                  <a:lumMod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27" name="AutoShape 122"/>
          <p:cNvCxnSpPr>
            <a:cxnSpLocks noChangeShapeType="1"/>
          </p:cNvCxnSpPr>
          <p:nvPr/>
        </p:nvCxnSpPr>
        <p:spPr bwMode="auto">
          <a:xfrm rot="16200000" flipH="1">
            <a:off x="4558129" y="696306"/>
            <a:ext cx="12700" cy="6391346"/>
          </a:xfrm>
          <a:prstGeom prst="curvedConnector3">
            <a:avLst>
              <a:gd name="adj1" fmla="val 3000000"/>
            </a:avLst>
          </a:prstGeom>
          <a:noFill/>
          <a:ln w="19050">
            <a:solidFill>
              <a:srgbClr val="C0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8" name="Text Box 122"/>
          <p:cNvSpPr txBox="1">
            <a:spLocks noChangeArrowheads="1"/>
          </p:cNvSpPr>
          <p:nvPr/>
        </p:nvSpPr>
        <p:spPr bwMode="auto">
          <a:xfrm>
            <a:off x="2971800" y="3997523"/>
            <a:ext cx="685800" cy="30777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down</a:t>
            </a:r>
          </a:p>
        </p:txBody>
      </p:sp>
      <p:cxnSp>
        <p:nvCxnSpPr>
          <p:cNvPr id="129" name="AutoShape 122"/>
          <p:cNvCxnSpPr>
            <a:cxnSpLocks noChangeShapeType="1"/>
          </p:cNvCxnSpPr>
          <p:nvPr/>
        </p:nvCxnSpPr>
        <p:spPr bwMode="auto">
          <a:xfrm rot="16200000" flipH="1">
            <a:off x="4558129" y="2201256"/>
            <a:ext cx="12700" cy="6391346"/>
          </a:xfrm>
          <a:prstGeom prst="curvedConnector3">
            <a:avLst>
              <a:gd name="adj1" fmla="val 3000000"/>
            </a:avLst>
          </a:prstGeom>
          <a:noFill/>
          <a:ln w="19050">
            <a:solidFill>
              <a:srgbClr val="C00000"/>
            </a:solidFill>
            <a:round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0" name="Text Box 122"/>
          <p:cNvSpPr txBox="1">
            <a:spLocks noChangeArrowheads="1"/>
          </p:cNvSpPr>
          <p:nvPr/>
        </p:nvSpPr>
        <p:spPr bwMode="auto">
          <a:xfrm>
            <a:off x="2971800" y="5502473"/>
            <a:ext cx="685800" cy="30777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>
                <a:solidFill>
                  <a:srgbClr val="C00000"/>
                </a:solidFill>
                <a:latin typeface="Verdana" charset="0"/>
                <a:ea typeface="Verdana" charset="0"/>
                <a:cs typeface="Verdana" charset="0"/>
              </a:rPr>
              <a:t>down</a:t>
            </a:r>
          </a:p>
        </p:txBody>
      </p:sp>
      <p:sp>
        <p:nvSpPr>
          <p:cNvPr id="131" name="Rounded Rectangle 130"/>
          <p:cNvSpPr/>
          <p:nvPr/>
        </p:nvSpPr>
        <p:spPr bwMode="auto">
          <a:xfrm>
            <a:off x="76200" y="4419600"/>
            <a:ext cx="8997696" cy="1463040"/>
          </a:xfrm>
          <a:prstGeom prst="roundRect">
            <a:avLst/>
          </a:prstGeom>
          <a:noFill/>
          <a:ln w="57150">
            <a:solidFill>
              <a:schemeClr val="bg1">
                <a:lumMod val="50000"/>
              </a:schemeClr>
            </a:solidFill>
            <a:prstDash val="sysDot"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32" name="Rounded Rectangle 131"/>
          <p:cNvSpPr/>
          <p:nvPr/>
        </p:nvSpPr>
        <p:spPr bwMode="auto">
          <a:xfrm>
            <a:off x="76200" y="2895600"/>
            <a:ext cx="8997696" cy="1463040"/>
          </a:xfrm>
          <a:prstGeom prst="roundRect">
            <a:avLst/>
          </a:prstGeom>
          <a:noFill/>
          <a:ln w="57150">
            <a:solidFill>
              <a:schemeClr val="bg1">
                <a:lumMod val="50000"/>
              </a:schemeClr>
            </a:solidFill>
            <a:prstDash val="sysDot"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33" name="Rounded Rectangle 132"/>
          <p:cNvSpPr/>
          <p:nvPr/>
        </p:nvSpPr>
        <p:spPr bwMode="auto">
          <a:xfrm>
            <a:off x="76200" y="1371600"/>
            <a:ext cx="8997696" cy="1463040"/>
          </a:xfrm>
          <a:prstGeom prst="roundRect">
            <a:avLst/>
          </a:prstGeom>
          <a:noFill/>
          <a:ln w="57150">
            <a:solidFill>
              <a:schemeClr val="bg1">
                <a:lumMod val="50000"/>
              </a:schemeClr>
            </a:solidFill>
            <a:prstDash val="sysDot"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631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1" animBg="1"/>
      <p:bldP spid="132" grpId="1" animBg="1"/>
      <p:bldP spid="133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 bwMode="auto">
          <a:xfrm>
            <a:off x="0" y="874438"/>
            <a:ext cx="9144000" cy="5943600"/>
          </a:xfrm>
          <a:prstGeom prst="rect">
            <a:avLst/>
          </a:prstGeom>
          <a:solidFill>
            <a:schemeClr val="bg1"/>
          </a:solidFill>
          <a:ln w="19050">
            <a:noFill/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14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FSM for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Watch/Time</a:t>
            </a:r>
          </a:p>
        </p:txBody>
      </p:sp>
      <p:cxnSp>
        <p:nvCxnSpPr>
          <p:cNvPr id="5" name="Straight Arrow Connector 4"/>
          <p:cNvCxnSpPr/>
          <p:nvPr/>
        </p:nvCxnSpPr>
        <p:spPr bwMode="auto">
          <a:xfrm>
            <a:off x="4179021" y="5205300"/>
            <a:ext cx="828419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sp>
        <p:nvSpPr>
          <p:cNvPr id="6" name="Text Box 122"/>
          <p:cNvSpPr txBox="1">
            <a:spLocks noChangeArrowheads="1"/>
          </p:cNvSpPr>
          <p:nvPr/>
        </p:nvSpPr>
        <p:spPr bwMode="auto">
          <a:xfrm rot="19883594">
            <a:off x="1231121" y="2128453"/>
            <a:ext cx="10118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 smtClean="0">
                <a:solidFill>
                  <a:schemeClr val="tx2"/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tx2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7" name="Text Box 122"/>
          <p:cNvSpPr txBox="1">
            <a:spLocks noChangeArrowheads="1"/>
          </p:cNvSpPr>
          <p:nvPr/>
        </p:nvSpPr>
        <p:spPr bwMode="auto">
          <a:xfrm rot="4296126">
            <a:off x="7570365" y="3041754"/>
            <a:ext cx="10118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 smtClean="0">
                <a:solidFill>
                  <a:schemeClr val="tx2"/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tx2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8" name="Text Box 122"/>
          <p:cNvSpPr txBox="1">
            <a:spLocks noChangeArrowheads="1"/>
          </p:cNvSpPr>
          <p:nvPr/>
        </p:nvSpPr>
        <p:spPr bwMode="auto">
          <a:xfrm>
            <a:off x="4093535" y="4873823"/>
            <a:ext cx="10118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400" b="0" dirty="0" smtClean="0">
                <a:solidFill>
                  <a:schemeClr val="tx2"/>
                </a:solidFill>
                <a:latin typeface="Verdana" charset="0"/>
                <a:ea typeface="Verdana" charset="0"/>
                <a:cs typeface="Verdana" charset="0"/>
              </a:rPr>
              <a:t>next</a:t>
            </a:r>
            <a:endParaRPr lang="en-US" altLang="en-US" sz="1400" b="0" dirty="0">
              <a:solidFill>
                <a:schemeClr val="tx2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534913" y="762000"/>
            <a:ext cx="4094489" cy="2814074"/>
            <a:chOff x="2534913" y="801962"/>
            <a:chExt cx="4094489" cy="2814074"/>
          </a:xfrm>
        </p:grpSpPr>
        <p:sp>
          <p:nvSpPr>
            <p:cNvPr id="10" name="AutoShape 4"/>
            <p:cNvSpPr>
              <a:spLocks noChangeArrowheads="1"/>
            </p:cNvSpPr>
            <p:nvPr/>
          </p:nvSpPr>
          <p:spPr bwMode="auto">
            <a:xfrm>
              <a:off x="2534913" y="801962"/>
              <a:ext cx="4094489" cy="2814074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60000"/>
                <a:lumOff val="40000"/>
              </a:schemeClr>
            </a:solidFill>
            <a:ln w="38100">
              <a:solidFill>
                <a:srgbClr val="C00000"/>
              </a:solidFill>
              <a:round/>
              <a:headEnd type="none" w="sm" len="sm"/>
              <a:tailEnd type="none" w="sm" len="sm"/>
            </a:ln>
          </p:spPr>
          <p:txBody>
            <a:bodyPr wrap="none" anchor="t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r>
                <a:rPr lang="en-US" altLang="en-US" sz="1600" b="0" dirty="0">
                  <a:solidFill>
                    <a:schemeClr val="tx2"/>
                  </a:solidFill>
                  <a:latin typeface="Verdana" charset="0"/>
                  <a:ea typeface="Verdana" charset="0"/>
                  <a:cs typeface="Verdana" charset="0"/>
                </a:rPr>
                <a:t>mode = </a:t>
              </a:r>
              <a:r>
                <a:rPr lang="en-US" altLang="en-US" sz="1600" b="0" dirty="0" smtClean="0">
                  <a:solidFill>
                    <a:schemeClr val="tx2"/>
                  </a:solidFill>
                  <a:latin typeface="Verdana" charset="0"/>
                  <a:ea typeface="Verdana" charset="0"/>
                  <a:cs typeface="Verdana" charset="0"/>
                </a:rPr>
                <a:t>TIME</a:t>
              </a:r>
              <a:endParaRPr lang="en-US" altLang="en-US" sz="1600" b="0" dirty="0">
                <a:solidFill>
                  <a:schemeClr val="tx2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1" name="AutoShape 4"/>
            <p:cNvSpPr>
              <a:spLocks noChangeArrowheads="1"/>
            </p:cNvSpPr>
            <p:nvPr/>
          </p:nvSpPr>
          <p:spPr bwMode="auto">
            <a:xfrm>
              <a:off x="3843948" y="1455975"/>
              <a:ext cx="1475539" cy="549567"/>
            </a:xfrm>
            <a:prstGeom prst="roundRect">
              <a:avLst>
                <a:gd name="adj" fmla="val 16667"/>
              </a:avLst>
            </a:prstGeom>
            <a:solidFill>
              <a:schemeClr val="bg2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h</a:t>
              </a: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 : m =</a:t>
              </a:r>
            </a:p>
            <a:p>
              <a:pPr algn="ctr"/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12:00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2" name="AutoShape 4"/>
            <p:cNvSpPr>
              <a:spLocks noChangeArrowheads="1"/>
            </p:cNvSpPr>
            <p:nvPr/>
          </p:nvSpPr>
          <p:spPr bwMode="auto">
            <a:xfrm>
              <a:off x="2833735" y="2728445"/>
              <a:ext cx="1475539" cy="551400"/>
            </a:xfrm>
            <a:prstGeom prst="roundRect">
              <a:avLst>
                <a:gd name="adj" fmla="val 16667"/>
              </a:avLst>
            </a:prstGeom>
            <a:solidFill>
              <a:schemeClr val="bg2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h</a:t>
              </a: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 : m =</a:t>
              </a:r>
            </a:p>
            <a:p>
              <a:pPr algn="ctr"/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12:01 .. 12:59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3" name="AutoShape 4"/>
            <p:cNvSpPr>
              <a:spLocks noChangeArrowheads="1"/>
            </p:cNvSpPr>
            <p:nvPr/>
          </p:nvSpPr>
          <p:spPr bwMode="auto">
            <a:xfrm>
              <a:off x="4855040" y="2728445"/>
              <a:ext cx="1475539" cy="551400"/>
            </a:xfrm>
            <a:prstGeom prst="roundRect">
              <a:avLst>
                <a:gd name="adj" fmla="val 16667"/>
              </a:avLst>
            </a:prstGeom>
            <a:solidFill>
              <a:schemeClr val="bg2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h</a:t>
              </a: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 : m =</a:t>
              </a:r>
            </a:p>
            <a:p>
              <a:pPr algn="ctr"/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1:00 .. 11:59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14" name="AutoShape 56"/>
            <p:cNvCxnSpPr>
              <a:cxnSpLocks noChangeShapeType="1"/>
              <a:endCxn id="13" idx="0"/>
            </p:cNvCxnSpPr>
            <p:nvPr/>
          </p:nvCxnSpPr>
          <p:spPr bwMode="auto">
            <a:xfrm flipH="1">
              <a:off x="3571505" y="2017524"/>
              <a:ext cx="424901" cy="71092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AutoShape 74"/>
            <p:cNvCxnSpPr>
              <a:cxnSpLocks noChangeShapeType="1"/>
              <a:endCxn id="11" idx="1"/>
            </p:cNvCxnSpPr>
            <p:nvPr/>
          </p:nvCxnSpPr>
          <p:spPr bwMode="auto">
            <a:xfrm flipV="1">
              <a:off x="3026240" y="1730759"/>
              <a:ext cx="817708" cy="99768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6" name="Text Box 122"/>
            <p:cNvSpPr txBox="1">
              <a:spLocks noChangeArrowheads="1"/>
            </p:cNvSpPr>
            <p:nvPr/>
          </p:nvSpPr>
          <p:spPr bwMode="auto">
            <a:xfrm>
              <a:off x="3539348" y="2016519"/>
              <a:ext cx="41549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7" name="Text Box 125"/>
            <p:cNvSpPr txBox="1">
              <a:spLocks noChangeArrowheads="1"/>
            </p:cNvSpPr>
            <p:nvPr/>
          </p:nvSpPr>
          <p:spPr bwMode="auto">
            <a:xfrm rot="18518447">
              <a:off x="2736160" y="2321174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18" name="AutoShape 56"/>
            <p:cNvCxnSpPr>
              <a:cxnSpLocks noChangeShapeType="1"/>
            </p:cNvCxnSpPr>
            <p:nvPr/>
          </p:nvCxnSpPr>
          <p:spPr bwMode="auto">
            <a:xfrm>
              <a:off x="4309274" y="2848715"/>
              <a:ext cx="545766" cy="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" name="AutoShape 74"/>
            <p:cNvCxnSpPr>
              <a:cxnSpLocks noChangeShapeType="1"/>
            </p:cNvCxnSpPr>
            <p:nvPr/>
          </p:nvCxnSpPr>
          <p:spPr bwMode="auto">
            <a:xfrm flipH="1">
              <a:off x="4309274" y="3066371"/>
              <a:ext cx="545766" cy="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" name="Text Box 122"/>
            <p:cNvSpPr txBox="1">
              <a:spLocks noChangeArrowheads="1"/>
            </p:cNvSpPr>
            <p:nvPr/>
          </p:nvSpPr>
          <p:spPr bwMode="auto">
            <a:xfrm>
              <a:off x="4030992" y="1941985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sp>
          <p:nvSpPr>
            <p:cNvPr id="21" name="Text Box 125"/>
            <p:cNvSpPr txBox="1">
              <a:spLocks noChangeArrowheads="1"/>
            </p:cNvSpPr>
            <p:nvPr/>
          </p:nvSpPr>
          <p:spPr bwMode="auto">
            <a:xfrm>
              <a:off x="4227894" y="2563706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22" name="AutoShape 56"/>
            <p:cNvCxnSpPr>
              <a:cxnSpLocks noChangeShapeType="1"/>
              <a:stCxn id="11" idx="3"/>
            </p:cNvCxnSpPr>
            <p:nvPr/>
          </p:nvCxnSpPr>
          <p:spPr bwMode="auto">
            <a:xfrm>
              <a:off x="5319487" y="1730759"/>
              <a:ext cx="763555" cy="99768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AutoShape 74"/>
            <p:cNvCxnSpPr>
              <a:cxnSpLocks noChangeShapeType="1"/>
              <a:stCxn id="14" idx="0"/>
            </p:cNvCxnSpPr>
            <p:nvPr/>
          </p:nvCxnSpPr>
          <p:spPr bwMode="auto">
            <a:xfrm flipH="1" flipV="1">
              <a:off x="5158254" y="2013306"/>
              <a:ext cx="434556" cy="715139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" name="Text Box 122"/>
            <p:cNvSpPr txBox="1">
              <a:spLocks noChangeArrowheads="1"/>
            </p:cNvSpPr>
            <p:nvPr/>
          </p:nvSpPr>
          <p:spPr bwMode="auto">
            <a:xfrm rot="3073151">
              <a:off x="5177988" y="1660541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sp>
          <p:nvSpPr>
            <p:cNvPr id="25" name="Text Box 125"/>
            <p:cNvSpPr txBox="1">
              <a:spLocks noChangeArrowheads="1"/>
            </p:cNvSpPr>
            <p:nvPr/>
          </p:nvSpPr>
          <p:spPr bwMode="auto">
            <a:xfrm>
              <a:off x="5465231" y="2421492"/>
              <a:ext cx="41681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26" name="AutoShape 122"/>
            <p:cNvCxnSpPr>
              <a:cxnSpLocks noChangeShapeType="1"/>
            </p:cNvCxnSpPr>
            <p:nvPr/>
          </p:nvCxnSpPr>
          <p:spPr bwMode="auto">
            <a:xfrm rot="5400000" flipV="1">
              <a:off x="4984768" y="1254363"/>
              <a:ext cx="1588" cy="401637"/>
            </a:xfrm>
            <a:prstGeom prst="curvedConnector3">
              <a:avLst>
                <a:gd name="adj1" fmla="val -13368262"/>
              </a:avLst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AutoShape 111"/>
            <p:cNvCxnSpPr>
              <a:cxnSpLocks noChangeShapeType="1"/>
            </p:cNvCxnSpPr>
            <p:nvPr/>
          </p:nvCxnSpPr>
          <p:spPr bwMode="auto">
            <a:xfrm rot="16200000" flipH="1">
              <a:off x="4794900" y="1807598"/>
              <a:ext cx="1588" cy="401637"/>
            </a:xfrm>
            <a:prstGeom prst="curvedConnector3">
              <a:avLst>
                <a:gd name="adj1" fmla="val 1636196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" name="Text Box 125"/>
            <p:cNvSpPr txBox="1">
              <a:spLocks noChangeArrowheads="1"/>
            </p:cNvSpPr>
            <p:nvPr/>
          </p:nvSpPr>
          <p:spPr bwMode="auto">
            <a:xfrm>
              <a:off x="5044795" y="1073849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29" name="AutoShape 122"/>
            <p:cNvCxnSpPr>
              <a:cxnSpLocks noChangeShapeType="1"/>
            </p:cNvCxnSpPr>
            <p:nvPr/>
          </p:nvCxnSpPr>
          <p:spPr bwMode="auto">
            <a:xfrm rot="5400000" flipV="1">
              <a:off x="4002883" y="2512104"/>
              <a:ext cx="1588" cy="401637"/>
            </a:xfrm>
            <a:prstGeom prst="curvedConnector3">
              <a:avLst>
                <a:gd name="adj1" fmla="val -13368262"/>
              </a:avLst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Text Box 125"/>
            <p:cNvSpPr txBox="1">
              <a:spLocks noChangeArrowheads="1"/>
            </p:cNvSpPr>
            <p:nvPr/>
          </p:nvSpPr>
          <p:spPr bwMode="auto">
            <a:xfrm>
              <a:off x="3835457" y="2224417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31" name="AutoShape 122"/>
            <p:cNvCxnSpPr>
              <a:cxnSpLocks noChangeShapeType="1"/>
            </p:cNvCxnSpPr>
            <p:nvPr/>
          </p:nvCxnSpPr>
          <p:spPr bwMode="auto">
            <a:xfrm rot="5400000" flipV="1">
              <a:off x="5106422" y="2533583"/>
              <a:ext cx="1588" cy="401637"/>
            </a:xfrm>
            <a:prstGeom prst="curvedConnector3">
              <a:avLst>
                <a:gd name="adj1" fmla="val -13368262"/>
              </a:avLst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2" name="Text Box 125"/>
            <p:cNvSpPr txBox="1">
              <a:spLocks noChangeArrowheads="1"/>
            </p:cNvSpPr>
            <p:nvPr/>
          </p:nvSpPr>
          <p:spPr bwMode="auto">
            <a:xfrm>
              <a:off x="4623588" y="2419488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sp>
          <p:nvSpPr>
            <p:cNvPr id="33" name="Text Box 122"/>
            <p:cNvSpPr txBox="1">
              <a:spLocks noChangeArrowheads="1"/>
            </p:cNvSpPr>
            <p:nvPr/>
          </p:nvSpPr>
          <p:spPr bwMode="auto">
            <a:xfrm>
              <a:off x="4277961" y="3020906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sp>
          <p:nvSpPr>
            <p:cNvPr id="34" name="Text Box 122"/>
            <p:cNvSpPr txBox="1">
              <a:spLocks noChangeArrowheads="1"/>
            </p:cNvSpPr>
            <p:nvPr/>
          </p:nvSpPr>
          <p:spPr bwMode="auto">
            <a:xfrm>
              <a:off x="3108960" y="3222074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cxnSp>
          <p:nvCxnSpPr>
            <p:cNvPr id="35" name="AutoShape 111"/>
            <p:cNvCxnSpPr>
              <a:cxnSpLocks noChangeShapeType="1"/>
            </p:cNvCxnSpPr>
            <p:nvPr/>
          </p:nvCxnSpPr>
          <p:spPr bwMode="auto">
            <a:xfrm rot="16200000" flipH="1">
              <a:off x="3901048" y="3088524"/>
              <a:ext cx="1588" cy="401637"/>
            </a:xfrm>
            <a:prstGeom prst="curvedConnector3">
              <a:avLst>
                <a:gd name="adj1" fmla="val 1636196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6" name="Text Box 122"/>
            <p:cNvSpPr txBox="1">
              <a:spLocks noChangeArrowheads="1"/>
            </p:cNvSpPr>
            <p:nvPr/>
          </p:nvSpPr>
          <p:spPr bwMode="auto">
            <a:xfrm>
              <a:off x="5120640" y="3222074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cxnSp>
          <p:nvCxnSpPr>
            <p:cNvPr id="37" name="AutoShape 111"/>
            <p:cNvCxnSpPr>
              <a:cxnSpLocks noChangeShapeType="1"/>
            </p:cNvCxnSpPr>
            <p:nvPr/>
          </p:nvCxnSpPr>
          <p:spPr bwMode="auto">
            <a:xfrm rot="16200000" flipH="1">
              <a:off x="5893289" y="3086657"/>
              <a:ext cx="1588" cy="401637"/>
            </a:xfrm>
            <a:prstGeom prst="curvedConnector3">
              <a:avLst>
                <a:gd name="adj1" fmla="val 1636196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38" name="Group 37"/>
          <p:cNvGrpSpPr/>
          <p:nvPr/>
        </p:nvGrpSpPr>
        <p:grpSpPr>
          <a:xfrm>
            <a:off x="84532" y="3798263"/>
            <a:ext cx="4094489" cy="2814074"/>
            <a:chOff x="2534913" y="801962"/>
            <a:chExt cx="4094489" cy="2814074"/>
          </a:xfrm>
        </p:grpSpPr>
        <p:sp>
          <p:nvSpPr>
            <p:cNvPr id="39" name="AutoShape 4"/>
            <p:cNvSpPr>
              <a:spLocks noChangeArrowheads="1"/>
            </p:cNvSpPr>
            <p:nvPr/>
          </p:nvSpPr>
          <p:spPr bwMode="auto">
            <a:xfrm>
              <a:off x="2534913" y="801962"/>
              <a:ext cx="4094489" cy="2814074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60000"/>
                <a:lumOff val="40000"/>
              </a:schemeClr>
            </a:solidFill>
            <a:ln w="38100">
              <a:solidFill>
                <a:srgbClr val="C00000"/>
              </a:solidFill>
              <a:round/>
              <a:headEnd type="none" w="sm" len="sm"/>
              <a:tailEnd type="none" w="sm" len="sm"/>
            </a:ln>
          </p:spPr>
          <p:txBody>
            <a:bodyPr wrap="none" anchor="t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r>
                <a:rPr lang="en-US" altLang="en-US" sz="1600" b="0" dirty="0">
                  <a:solidFill>
                    <a:schemeClr val="tx2"/>
                  </a:solidFill>
                  <a:latin typeface="Verdana" charset="0"/>
                  <a:ea typeface="Verdana" charset="0"/>
                  <a:cs typeface="Verdana" charset="0"/>
                </a:rPr>
                <a:t>mode = </a:t>
              </a:r>
              <a:r>
                <a:rPr lang="en-US" altLang="en-US" sz="1600" b="0" dirty="0" smtClean="0">
                  <a:solidFill>
                    <a:schemeClr val="tx2"/>
                  </a:solidFill>
                  <a:latin typeface="Verdana" charset="0"/>
                  <a:ea typeface="Verdana" charset="0"/>
                  <a:cs typeface="Verdana" charset="0"/>
                </a:rPr>
                <a:t>STOPWATCH</a:t>
              </a:r>
              <a:endParaRPr lang="en-US" altLang="en-US" sz="1600" b="0" dirty="0">
                <a:solidFill>
                  <a:schemeClr val="tx2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40" name="AutoShape 4"/>
            <p:cNvSpPr>
              <a:spLocks noChangeArrowheads="1"/>
            </p:cNvSpPr>
            <p:nvPr/>
          </p:nvSpPr>
          <p:spPr bwMode="auto">
            <a:xfrm>
              <a:off x="3843948" y="1455975"/>
              <a:ext cx="1475539" cy="549567"/>
            </a:xfrm>
            <a:prstGeom prst="roundRect">
              <a:avLst>
                <a:gd name="adj" fmla="val 16667"/>
              </a:avLst>
            </a:prstGeom>
            <a:solidFill>
              <a:schemeClr val="bg2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h</a:t>
              </a: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 : m =</a:t>
              </a:r>
            </a:p>
            <a:p>
              <a:pPr algn="ctr"/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12:00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41" name="AutoShape 4"/>
            <p:cNvSpPr>
              <a:spLocks noChangeArrowheads="1"/>
            </p:cNvSpPr>
            <p:nvPr/>
          </p:nvSpPr>
          <p:spPr bwMode="auto">
            <a:xfrm>
              <a:off x="2833735" y="2728445"/>
              <a:ext cx="1475539" cy="551400"/>
            </a:xfrm>
            <a:prstGeom prst="roundRect">
              <a:avLst>
                <a:gd name="adj" fmla="val 16667"/>
              </a:avLst>
            </a:prstGeom>
            <a:solidFill>
              <a:schemeClr val="bg2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h</a:t>
              </a: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 : m =</a:t>
              </a:r>
            </a:p>
            <a:p>
              <a:pPr algn="ctr"/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12:01 .. 12:59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42" name="AutoShape 4"/>
            <p:cNvSpPr>
              <a:spLocks noChangeArrowheads="1"/>
            </p:cNvSpPr>
            <p:nvPr/>
          </p:nvSpPr>
          <p:spPr bwMode="auto">
            <a:xfrm>
              <a:off x="4855040" y="2728445"/>
              <a:ext cx="1475539" cy="551400"/>
            </a:xfrm>
            <a:prstGeom prst="roundRect">
              <a:avLst>
                <a:gd name="adj" fmla="val 16667"/>
              </a:avLst>
            </a:prstGeom>
            <a:solidFill>
              <a:schemeClr val="bg2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h</a:t>
              </a: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 : m =</a:t>
              </a:r>
            </a:p>
            <a:p>
              <a:pPr algn="ctr"/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1:00 .. 11:59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43" name="AutoShape 56"/>
            <p:cNvCxnSpPr>
              <a:cxnSpLocks noChangeShapeType="1"/>
            </p:cNvCxnSpPr>
            <p:nvPr/>
          </p:nvCxnSpPr>
          <p:spPr bwMode="auto">
            <a:xfrm flipH="1">
              <a:off x="3571505" y="2017524"/>
              <a:ext cx="424901" cy="71092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" name="AutoShape 74"/>
            <p:cNvCxnSpPr>
              <a:cxnSpLocks noChangeShapeType="1"/>
            </p:cNvCxnSpPr>
            <p:nvPr/>
          </p:nvCxnSpPr>
          <p:spPr bwMode="auto">
            <a:xfrm flipV="1">
              <a:off x="3026240" y="1730759"/>
              <a:ext cx="817708" cy="99768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5" name="Text Box 122"/>
            <p:cNvSpPr txBox="1">
              <a:spLocks noChangeArrowheads="1"/>
            </p:cNvSpPr>
            <p:nvPr/>
          </p:nvSpPr>
          <p:spPr bwMode="auto">
            <a:xfrm>
              <a:off x="3539348" y="2016519"/>
              <a:ext cx="41549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46" name="Text Box 125"/>
            <p:cNvSpPr txBox="1">
              <a:spLocks noChangeArrowheads="1"/>
            </p:cNvSpPr>
            <p:nvPr/>
          </p:nvSpPr>
          <p:spPr bwMode="auto">
            <a:xfrm rot="18518447">
              <a:off x="2736160" y="2321174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47" name="AutoShape 56"/>
            <p:cNvCxnSpPr>
              <a:cxnSpLocks noChangeShapeType="1"/>
            </p:cNvCxnSpPr>
            <p:nvPr/>
          </p:nvCxnSpPr>
          <p:spPr bwMode="auto">
            <a:xfrm>
              <a:off x="4309274" y="2848715"/>
              <a:ext cx="545766" cy="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8" name="AutoShape 74"/>
            <p:cNvCxnSpPr>
              <a:cxnSpLocks noChangeShapeType="1"/>
            </p:cNvCxnSpPr>
            <p:nvPr/>
          </p:nvCxnSpPr>
          <p:spPr bwMode="auto">
            <a:xfrm flipH="1">
              <a:off x="4309274" y="3066371"/>
              <a:ext cx="545766" cy="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9" name="Text Box 122"/>
            <p:cNvSpPr txBox="1">
              <a:spLocks noChangeArrowheads="1"/>
            </p:cNvSpPr>
            <p:nvPr/>
          </p:nvSpPr>
          <p:spPr bwMode="auto">
            <a:xfrm>
              <a:off x="4004861" y="1923171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sp>
          <p:nvSpPr>
            <p:cNvPr id="50" name="Text Box 125"/>
            <p:cNvSpPr txBox="1">
              <a:spLocks noChangeArrowheads="1"/>
            </p:cNvSpPr>
            <p:nvPr/>
          </p:nvSpPr>
          <p:spPr bwMode="auto">
            <a:xfrm>
              <a:off x="4224317" y="2563251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51" name="AutoShape 56"/>
            <p:cNvCxnSpPr>
              <a:cxnSpLocks noChangeShapeType="1"/>
            </p:cNvCxnSpPr>
            <p:nvPr/>
          </p:nvCxnSpPr>
          <p:spPr bwMode="auto">
            <a:xfrm>
              <a:off x="5319487" y="1730759"/>
              <a:ext cx="763555" cy="99768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2" name="AutoShape 74"/>
            <p:cNvCxnSpPr>
              <a:cxnSpLocks noChangeShapeType="1"/>
            </p:cNvCxnSpPr>
            <p:nvPr/>
          </p:nvCxnSpPr>
          <p:spPr bwMode="auto">
            <a:xfrm flipH="1" flipV="1">
              <a:off x="5158254" y="2013306"/>
              <a:ext cx="434556" cy="715139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3" name="Text Box 122"/>
            <p:cNvSpPr txBox="1">
              <a:spLocks noChangeArrowheads="1"/>
            </p:cNvSpPr>
            <p:nvPr/>
          </p:nvSpPr>
          <p:spPr bwMode="auto">
            <a:xfrm rot="3073151">
              <a:off x="5211869" y="1685427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sp>
          <p:nvSpPr>
            <p:cNvPr id="54" name="Text Box 125"/>
            <p:cNvSpPr txBox="1">
              <a:spLocks noChangeArrowheads="1"/>
            </p:cNvSpPr>
            <p:nvPr/>
          </p:nvSpPr>
          <p:spPr bwMode="auto">
            <a:xfrm>
              <a:off x="5465231" y="2421492"/>
              <a:ext cx="41681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55" name="AutoShape 122"/>
            <p:cNvCxnSpPr>
              <a:cxnSpLocks noChangeShapeType="1"/>
            </p:cNvCxnSpPr>
            <p:nvPr/>
          </p:nvCxnSpPr>
          <p:spPr bwMode="auto">
            <a:xfrm rot="5400000" flipV="1">
              <a:off x="4984768" y="1254363"/>
              <a:ext cx="1588" cy="401637"/>
            </a:xfrm>
            <a:prstGeom prst="curvedConnector3">
              <a:avLst>
                <a:gd name="adj1" fmla="val -13368262"/>
              </a:avLst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AutoShape 111"/>
            <p:cNvCxnSpPr>
              <a:cxnSpLocks noChangeShapeType="1"/>
            </p:cNvCxnSpPr>
            <p:nvPr/>
          </p:nvCxnSpPr>
          <p:spPr bwMode="auto">
            <a:xfrm rot="16200000" flipH="1">
              <a:off x="4794900" y="1807598"/>
              <a:ext cx="1588" cy="401637"/>
            </a:xfrm>
            <a:prstGeom prst="curvedConnector3">
              <a:avLst>
                <a:gd name="adj1" fmla="val 1636196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7" name="Text Box 125"/>
            <p:cNvSpPr txBox="1">
              <a:spLocks noChangeArrowheads="1"/>
            </p:cNvSpPr>
            <p:nvPr/>
          </p:nvSpPr>
          <p:spPr bwMode="auto">
            <a:xfrm>
              <a:off x="5044795" y="1073849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58" name="AutoShape 122"/>
            <p:cNvCxnSpPr>
              <a:cxnSpLocks noChangeShapeType="1"/>
            </p:cNvCxnSpPr>
            <p:nvPr/>
          </p:nvCxnSpPr>
          <p:spPr bwMode="auto">
            <a:xfrm rot="5400000" flipV="1">
              <a:off x="4002883" y="2512104"/>
              <a:ext cx="1588" cy="401637"/>
            </a:xfrm>
            <a:prstGeom prst="curvedConnector3">
              <a:avLst>
                <a:gd name="adj1" fmla="val -13368262"/>
              </a:avLst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9" name="Text Box 125"/>
            <p:cNvSpPr txBox="1">
              <a:spLocks noChangeArrowheads="1"/>
            </p:cNvSpPr>
            <p:nvPr/>
          </p:nvSpPr>
          <p:spPr bwMode="auto">
            <a:xfrm>
              <a:off x="3835457" y="2224417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60" name="AutoShape 122"/>
            <p:cNvCxnSpPr>
              <a:cxnSpLocks noChangeShapeType="1"/>
            </p:cNvCxnSpPr>
            <p:nvPr/>
          </p:nvCxnSpPr>
          <p:spPr bwMode="auto">
            <a:xfrm rot="5400000" flipV="1">
              <a:off x="5106422" y="2533583"/>
              <a:ext cx="1588" cy="401637"/>
            </a:xfrm>
            <a:prstGeom prst="curvedConnector3">
              <a:avLst>
                <a:gd name="adj1" fmla="val -13368262"/>
              </a:avLst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1" name="Text Box 125"/>
            <p:cNvSpPr txBox="1">
              <a:spLocks noChangeArrowheads="1"/>
            </p:cNvSpPr>
            <p:nvPr/>
          </p:nvSpPr>
          <p:spPr bwMode="auto">
            <a:xfrm>
              <a:off x="4623588" y="2419488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sp>
          <p:nvSpPr>
            <p:cNvPr id="62" name="Text Box 122"/>
            <p:cNvSpPr txBox="1">
              <a:spLocks noChangeArrowheads="1"/>
            </p:cNvSpPr>
            <p:nvPr/>
          </p:nvSpPr>
          <p:spPr bwMode="auto">
            <a:xfrm>
              <a:off x="4277961" y="3002163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sp>
          <p:nvSpPr>
            <p:cNvPr id="63" name="Text Box 122"/>
            <p:cNvSpPr txBox="1">
              <a:spLocks noChangeArrowheads="1"/>
            </p:cNvSpPr>
            <p:nvPr/>
          </p:nvSpPr>
          <p:spPr bwMode="auto">
            <a:xfrm>
              <a:off x="3108749" y="3203331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cxnSp>
          <p:nvCxnSpPr>
            <p:cNvPr id="64" name="AutoShape 111"/>
            <p:cNvCxnSpPr>
              <a:cxnSpLocks noChangeShapeType="1"/>
            </p:cNvCxnSpPr>
            <p:nvPr/>
          </p:nvCxnSpPr>
          <p:spPr bwMode="auto">
            <a:xfrm rot="16200000" flipH="1">
              <a:off x="3901048" y="3088524"/>
              <a:ext cx="1588" cy="401637"/>
            </a:xfrm>
            <a:prstGeom prst="curvedConnector3">
              <a:avLst>
                <a:gd name="adj1" fmla="val 1636196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5" name="Text Box 122"/>
            <p:cNvSpPr txBox="1">
              <a:spLocks noChangeArrowheads="1"/>
            </p:cNvSpPr>
            <p:nvPr/>
          </p:nvSpPr>
          <p:spPr bwMode="auto">
            <a:xfrm>
              <a:off x="5102141" y="3203331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cxnSp>
          <p:nvCxnSpPr>
            <p:cNvPr id="66" name="AutoShape 111"/>
            <p:cNvCxnSpPr>
              <a:cxnSpLocks noChangeShapeType="1"/>
            </p:cNvCxnSpPr>
            <p:nvPr/>
          </p:nvCxnSpPr>
          <p:spPr bwMode="auto">
            <a:xfrm rot="16200000" flipH="1">
              <a:off x="5893289" y="3086657"/>
              <a:ext cx="1588" cy="401637"/>
            </a:xfrm>
            <a:prstGeom prst="curvedConnector3">
              <a:avLst>
                <a:gd name="adj1" fmla="val 1636196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67" name="Group 66"/>
          <p:cNvGrpSpPr/>
          <p:nvPr/>
        </p:nvGrpSpPr>
        <p:grpSpPr>
          <a:xfrm>
            <a:off x="5007440" y="3798263"/>
            <a:ext cx="4094489" cy="2814074"/>
            <a:chOff x="2534913" y="801962"/>
            <a:chExt cx="4094489" cy="2814074"/>
          </a:xfrm>
        </p:grpSpPr>
        <p:sp>
          <p:nvSpPr>
            <p:cNvPr id="68" name="AutoShape 4"/>
            <p:cNvSpPr>
              <a:spLocks noChangeArrowheads="1"/>
            </p:cNvSpPr>
            <p:nvPr/>
          </p:nvSpPr>
          <p:spPr bwMode="auto">
            <a:xfrm>
              <a:off x="2534913" y="801962"/>
              <a:ext cx="4094489" cy="2814074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60000"/>
                <a:lumOff val="40000"/>
              </a:schemeClr>
            </a:solidFill>
            <a:ln w="38100">
              <a:solidFill>
                <a:srgbClr val="C00000"/>
              </a:solidFill>
              <a:round/>
              <a:headEnd type="none" w="sm" len="sm"/>
              <a:tailEnd type="none" w="sm" len="sm"/>
            </a:ln>
          </p:spPr>
          <p:txBody>
            <a:bodyPr wrap="none" anchor="t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r>
                <a:rPr lang="en-US" altLang="en-US" sz="1600" b="0" dirty="0">
                  <a:solidFill>
                    <a:schemeClr val="tx2"/>
                  </a:solidFill>
                  <a:latin typeface="Verdana" charset="0"/>
                  <a:ea typeface="Verdana" charset="0"/>
                  <a:cs typeface="Verdana" charset="0"/>
                </a:rPr>
                <a:t>mode = </a:t>
              </a:r>
              <a:r>
                <a:rPr lang="en-US" altLang="en-US" sz="1600" b="0" dirty="0" smtClean="0">
                  <a:solidFill>
                    <a:schemeClr val="tx2"/>
                  </a:solidFill>
                  <a:latin typeface="Verdana" charset="0"/>
                  <a:ea typeface="Verdana" charset="0"/>
                  <a:cs typeface="Verdana" charset="0"/>
                </a:rPr>
                <a:t>ALARM</a:t>
              </a:r>
              <a:endParaRPr lang="en-US" altLang="en-US" sz="1600" b="0" dirty="0">
                <a:solidFill>
                  <a:schemeClr val="tx2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69" name="AutoShape 4"/>
            <p:cNvSpPr>
              <a:spLocks noChangeArrowheads="1"/>
            </p:cNvSpPr>
            <p:nvPr/>
          </p:nvSpPr>
          <p:spPr bwMode="auto">
            <a:xfrm>
              <a:off x="3843948" y="1455975"/>
              <a:ext cx="1475539" cy="549567"/>
            </a:xfrm>
            <a:prstGeom prst="roundRect">
              <a:avLst>
                <a:gd name="adj" fmla="val 16667"/>
              </a:avLst>
            </a:prstGeom>
            <a:solidFill>
              <a:schemeClr val="bg2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h</a:t>
              </a: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 : m =</a:t>
              </a:r>
            </a:p>
            <a:p>
              <a:pPr algn="ctr"/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12:00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70" name="AutoShape 4"/>
            <p:cNvSpPr>
              <a:spLocks noChangeArrowheads="1"/>
            </p:cNvSpPr>
            <p:nvPr/>
          </p:nvSpPr>
          <p:spPr bwMode="auto">
            <a:xfrm>
              <a:off x="2833735" y="2728445"/>
              <a:ext cx="1475539" cy="551400"/>
            </a:xfrm>
            <a:prstGeom prst="roundRect">
              <a:avLst>
                <a:gd name="adj" fmla="val 16667"/>
              </a:avLst>
            </a:prstGeom>
            <a:solidFill>
              <a:schemeClr val="bg2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h</a:t>
              </a: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 : m =</a:t>
              </a:r>
            </a:p>
            <a:p>
              <a:pPr algn="ctr"/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12:01 .. 12:59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71" name="AutoShape 4"/>
            <p:cNvSpPr>
              <a:spLocks noChangeArrowheads="1"/>
            </p:cNvSpPr>
            <p:nvPr/>
          </p:nvSpPr>
          <p:spPr bwMode="auto">
            <a:xfrm>
              <a:off x="4855040" y="2728445"/>
              <a:ext cx="1475539" cy="551400"/>
            </a:xfrm>
            <a:prstGeom prst="roundRect">
              <a:avLst>
                <a:gd name="adj" fmla="val 16667"/>
              </a:avLst>
            </a:prstGeom>
            <a:solidFill>
              <a:schemeClr val="bg2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h</a:t>
              </a: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 : m =</a:t>
              </a:r>
            </a:p>
            <a:p>
              <a:pPr algn="ctr"/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1:00 .. 11:59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72" name="AutoShape 56"/>
            <p:cNvCxnSpPr>
              <a:cxnSpLocks noChangeShapeType="1"/>
            </p:cNvCxnSpPr>
            <p:nvPr/>
          </p:nvCxnSpPr>
          <p:spPr bwMode="auto">
            <a:xfrm flipH="1">
              <a:off x="3571505" y="2017524"/>
              <a:ext cx="424901" cy="71092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3" name="AutoShape 74"/>
            <p:cNvCxnSpPr>
              <a:cxnSpLocks noChangeShapeType="1"/>
            </p:cNvCxnSpPr>
            <p:nvPr/>
          </p:nvCxnSpPr>
          <p:spPr bwMode="auto">
            <a:xfrm flipV="1">
              <a:off x="3026240" y="1730759"/>
              <a:ext cx="817708" cy="99768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4" name="Text Box 122"/>
            <p:cNvSpPr txBox="1">
              <a:spLocks noChangeArrowheads="1"/>
            </p:cNvSpPr>
            <p:nvPr/>
          </p:nvSpPr>
          <p:spPr bwMode="auto">
            <a:xfrm>
              <a:off x="3539348" y="2016519"/>
              <a:ext cx="41549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75" name="Text Box 125"/>
            <p:cNvSpPr txBox="1">
              <a:spLocks noChangeArrowheads="1"/>
            </p:cNvSpPr>
            <p:nvPr/>
          </p:nvSpPr>
          <p:spPr bwMode="auto">
            <a:xfrm rot="18518447">
              <a:off x="2736160" y="2321174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76" name="AutoShape 56"/>
            <p:cNvCxnSpPr>
              <a:cxnSpLocks noChangeShapeType="1"/>
            </p:cNvCxnSpPr>
            <p:nvPr/>
          </p:nvCxnSpPr>
          <p:spPr bwMode="auto">
            <a:xfrm>
              <a:off x="4309274" y="2848715"/>
              <a:ext cx="545766" cy="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7" name="AutoShape 74"/>
            <p:cNvCxnSpPr>
              <a:cxnSpLocks noChangeShapeType="1"/>
            </p:cNvCxnSpPr>
            <p:nvPr/>
          </p:nvCxnSpPr>
          <p:spPr bwMode="auto">
            <a:xfrm flipH="1">
              <a:off x="4309274" y="3066371"/>
              <a:ext cx="545766" cy="1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8" name="Text Box 122"/>
            <p:cNvSpPr txBox="1">
              <a:spLocks noChangeArrowheads="1"/>
            </p:cNvSpPr>
            <p:nvPr/>
          </p:nvSpPr>
          <p:spPr bwMode="auto">
            <a:xfrm>
              <a:off x="4030992" y="1897872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sp>
          <p:nvSpPr>
            <p:cNvPr id="79" name="Text Box 125"/>
            <p:cNvSpPr txBox="1">
              <a:spLocks noChangeArrowheads="1"/>
            </p:cNvSpPr>
            <p:nvPr/>
          </p:nvSpPr>
          <p:spPr bwMode="auto">
            <a:xfrm>
              <a:off x="4227894" y="2563251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80" name="AutoShape 56"/>
            <p:cNvCxnSpPr>
              <a:cxnSpLocks noChangeShapeType="1"/>
            </p:cNvCxnSpPr>
            <p:nvPr/>
          </p:nvCxnSpPr>
          <p:spPr bwMode="auto">
            <a:xfrm>
              <a:off x="5319487" y="1730759"/>
              <a:ext cx="763555" cy="99768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1" name="AutoShape 74"/>
            <p:cNvCxnSpPr>
              <a:cxnSpLocks noChangeShapeType="1"/>
            </p:cNvCxnSpPr>
            <p:nvPr/>
          </p:nvCxnSpPr>
          <p:spPr bwMode="auto">
            <a:xfrm flipH="1" flipV="1">
              <a:off x="5158254" y="2013306"/>
              <a:ext cx="434556" cy="715139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2" name="Text Box 122"/>
            <p:cNvSpPr txBox="1">
              <a:spLocks noChangeArrowheads="1"/>
            </p:cNvSpPr>
            <p:nvPr/>
          </p:nvSpPr>
          <p:spPr bwMode="auto">
            <a:xfrm rot="3073151">
              <a:off x="5190145" y="1660541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sp>
          <p:nvSpPr>
            <p:cNvPr id="83" name="Text Box 125"/>
            <p:cNvSpPr txBox="1">
              <a:spLocks noChangeArrowheads="1"/>
            </p:cNvSpPr>
            <p:nvPr/>
          </p:nvSpPr>
          <p:spPr bwMode="auto">
            <a:xfrm>
              <a:off x="5465231" y="2421492"/>
              <a:ext cx="41681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84" name="AutoShape 122"/>
            <p:cNvCxnSpPr>
              <a:cxnSpLocks noChangeShapeType="1"/>
            </p:cNvCxnSpPr>
            <p:nvPr/>
          </p:nvCxnSpPr>
          <p:spPr bwMode="auto">
            <a:xfrm rot="5400000" flipV="1">
              <a:off x="4984768" y="1254363"/>
              <a:ext cx="1588" cy="401637"/>
            </a:xfrm>
            <a:prstGeom prst="curvedConnector3">
              <a:avLst>
                <a:gd name="adj1" fmla="val -13368262"/>
              </a:avLst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5" name="AutoShape 111"/>
            <p:cNvCxnSpPr>
              <a:cxnSpLocks noChangeShapeType="1"/>
            </p:cNvCxnSpPr>
            <p:nvPr/>
          </p:nvCxnSpPr>
          <p:spPr bwMode="auto">
            <a:xfrm rot="16200000" flipH="1">
              <a:off x="4794900" y="1807598"/>
              <a:ext cx="1588" cy="401637"/>
            </a:xfrm>
            <a:prstGeom prst="curvedConnector3">
              <a:avLst>
                <a:gd name="adj1" fmla="val 1636196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6" name="Text Box 125"/>
            <p:cNvSpPr txBox="1">
              <a:spLocks noChangeArrowheads="1"/>
            </p:cNvSpPr>
            <p:nvPr/>
          </p:nvSpPr>
          <p:spPr bwMode="auto">
            <a:xfrm>
              <a:off x="5044795" y="1073849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87" name="AutoShape 122"/>
            <p:cNvCxnSpPr>
              <a:cxnSpLocks noChangeShapeType="1"/>
            </p:cNvCxnSpPr>
            <p:nvPr/>
          </p:nvCxnSpPr>
          <p:spPr bwMode="auto">
            <a:xfrm rot="5400000" flipV="1">
              <a:off x="4002883" y="2512104"/>
              <a:ext cx="1588" cy="401637"/>
            </a:xfrm>
            <a:prstGeom prst="curvedConnector3">
              <a:avLst>
                <a:gd name="adj1" fmla="val -13368262"/>
              </a:avLst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8" name="Text Box 125"/>
            <p:cNvSpPr txBox="1">
              <a:spLocks noChangeArrowheads="1"/>
            </p:cNvSpPr>
            <p:nvPr/>
          </p:nvSpPr>
          <p:spPr bwMode="auto">
            <a:xfrm>
              <a:off x="3835457" y="2224417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cxnSp>
          <p:nvCxnSpPr>
            <p:cNvPr id="89" name="AutoShape 122"/>
            <p:cNvCxnSpPr>
              <a:cxnSpLocks noChangeShapeType="1"/>
            </p:cNvCxnSpPr>
            <p:nvPr/>
          </p:nvCxnSpPr>
          <p:spPr bwMode="auto">
            <a:xfrm rot="5400000" flipV="1">
              <a:off x="5106422" y="2533583"/>
              <a:ext cx="1588" cy="401637"/>
            </a:xfrm>
            <a:prstGeom prst="curvedConnector3">
              <a:avLst>
                <a:gd name="adj1" fmla="val -13368262"/>
              </a:avLst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0" name="Text Box 125"/>
            <p:cNvSpPr txBox="1">
              <a:spLocks noChangeArrowheads="1"/>
            </p:cNvSpPr>
            <p:nvPr/>
          </p:nvSpPr>
          <p:spPr bwMode="auto">
            <a:xfrm>
              <a:off x="4623588" y="2419488"/>
              <a:ext cx="4181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up</a:t>
              </a:r>
            </a:p>
          </p:txBody>
        </p:sp>
        <p:sp>
          <p:nvSpPr>
            <p:cNvPr id="91" name="Text Box 122"/>
            <p:cNvSpPr txBox="1">
              <a:spLocks noChangeArrowheads="1"/>
            </p:cNvSpPr>
            <p:nvPr/>
          </p:nvSpPr>
          <p:spPr bwMode="auto">
            <a:xfrm>
              <a:off x="4277961" y="3020451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sp>
          <p:nvSpPr>
            <p:cNvPr id="92" name="Text Box 122"/>
            <p:cNvSpPr txBox="1">
              <a:spLocks noChangeArrowheads="1"/>
            </p:cNvSpPr>
            <p:nvPr/>
          </p:nvSpPr>
          <p:spPr bwMode="auto">
            <a:xfrm>
              <a:off x="3105313" y="3203331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cxnSp>
          <p:nvCxnSpPr>
            <p:cNvPr id="93" name="AutoShape 111"/>
            <p:cNvCxnSpPr>
              <a:cxnSpLocks noChangeShapeType="1"/>
            </p:cNvCxnSpPr>
            <p:nvPr/>
          </p:nvCxnSpPr>
          <p:spPr bwMode="auto">
            <a:xfrm rot="16200000" flipH="1">
              <a:off x="3901048" y="3088524"/>
              <a:ext cx="1588" cy="401637"/>
            </a:xfrm>
            <a:prstGeom prst="curvedConnector3">
              <a:avLst>
                <a:gd name="adj1" fmla="val 1636196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4" name="Text Box 122"/>
            <p:cNvSpPr txBox="1">
              <a:spLocks noChangeArrowheads="1"/>
            </p:cNvSpPr>
            <p:nvPr/>
          </p:nvSpPr>
          <p:spPr bwMode="auto">
            <a:xfrm>
              <a:off x="5116993" y="3203331"/>
              <a:ext cx="68580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down</a:t>
              </a:r>
            </a:p>
          </p:txBody>
        </p:sp>
        <p:cxnSp>
          <p:nvCxnSpPr>
            <p:cNvPr id="95" name="AutoShape 111"/>
            <p:cNvCxnSpPr>
              <a:cxnSpLocks noChangeShapeType="1"/>
            </p:cNvCxnSpPr>
            <p:nvPr/>
          </p:nvCxnSpPr>
          <p:spPr bwMode="auto">
            <a:xfrm rot="16200000" flipH="1">
              <a:off x="5893289" y="3086657"/>
              <a:ext cx="1588" cy="401637"/>
            </a:xfrm>
            <a:prstGeom prst="curvedConnector3">
              <a:avLst>
                <a:gd name="adj1" fmla="val 16361965"/>
              </a:avLst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96" name="Curved Connector 95"/>
          <p:cNvCxnSpPr/>
          <p:nvPr/>
        </p:nvCxnSpPr>
        <p:spPr bwMode="auto">
          <a:xfrm rot="16200000" flipV="1">
            <a:off x="6496796" y="2301643"/>
            <a:ext cx="1629226" cy="1364013"/>
          </a:xfrm>
          <a:prstGeom prst="curved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arrow"/>
          </a:ln>
          <a:effectLst/>
        </p:spPr>
      </p:cxnSp>
      <p:cxnSp>
        <p:nvCxnSpPr>
          <p:cNvPr id="97" name="Curved Connector 96"/>
          <p:cNvCxnSpPr/>
          <p:nvPr/>
        </p:nvCxnSpPr>
        <p:spPr bwMode="auto">
          <a:xfrm rot="5400000" flipH="1" flipV="1">
            <a:off x="1013405" y="2276756"/>
            <a:ext cx="1629226" cy="1413789"/>
          </a:xfrm>
          <a:prstGeom prst="curvedConnector2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1986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228600" y="982662"/>
            <a:ext cx="8763000" cy="5113338"/>
          </a:xfrm>
        </p:spPr>
        <p:txBody>
          <a:bodyPr>
            <a:normAutofit/>
          </a:bodyPr>
          <a:lstStyle/>
          <a:p>
            <a:pPr marL="285750" lvl="1" indent="-269875">
              <a:spcBef>
                <a:spcPts val="2000"/>
              </a:spcBef>
            </a:pPr>
            <a:r>
              <a:rPr lang="en-US" sz="2200" dirty="0" smtClean="0"/>
              <a:t>Advantages of applying graph coverage criteria to FSMs</a:t>
            </a:r>
          </a:p>
          <a:p>
            <a:pPr marL="560070" lvl="2" indent="-269875">
              <a:spcBef>
                <a:spcPts val="700"/>
              </a:spcBef>
            </a:pPr>
            <a:r>
              <a:rPr lang="en-US" sz="1800" dirty="0" smtClean="0"/>
              <a:t>Tests can be designed before implementation</a:t>
            </a:r>
          </a:p>
          <a:p>
            <a:pPr marL="560070" lvl="2" indent="-269875">
              <a:spcBef>
                <a:spcPts val="700"/>
              </a:spcBef>
            </a:pPr>
            <a:r>
              <a:rPr lang="en-US" sz="1800" dirty="0" smtClean="0"/>
              <a:t>Analyzing FSMs is easier than analyzing source</a:t>
            </a:r>
          </a:p>
          <a:p>
            <a:pPr marL="285750" lvl="1" indent="-269875">
              <a:spcBef>
                <a:spcPts val="2000"/>
              </a:spcBef>
            </a:pPr>
            <a:r>
              <a:rPr lang="en-US" sz="2200" dirty="0" smtClean="0"/>
              <a:t>Disadvantages of applying graph coverage criteria to FSMs</a:t>
            </a:r>
          </a:p>
          <a:p>
            <a:pPr marL="560070" lvl="2" indent="-269875">
              <a:spcBef>
                <a:spcPts val="700"/>
              </a:spcBef>
            </a:pPr>
            <a:r>
              <a:rPr lang="en-US" sz="1800" dirty="0" smtClean="0"/>
              <a:t>Some implementation decisions are not modeled in the FSM</a:t>
            </a:r>
          </a:p>
          <a:p>
            <a:pPr marL="560070" lvl="2" indent="-269875">
              <a:spcBef>
                <a:spcPts val="700"/>
              </a:spcBef>
            </a:pPr>
            <a:r>
              <a:rPr lang="en-US" sz="1800" dirty="0" smtClean="0"/>
              <a:t>Deriving FSMs may be subjective</a:t>
            </a:r>
          </a:p>
          <a:p>
            <a:pPr marL="560070" lvl="2" indent="-269875">
              <a:spcBef>
                <a:spcPts val="700"/>
              </a:spcBef>
            </a:pPr>
            <a:r>
              <a:rPr lang="en-US" sz="1800" dirty="0" smtClean="0"/>
              <a:t>The names appearing in the FSM may not be the same as the names in the program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53710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228600" y="982662"/>
            <a:ext cx="8610600" cy="5570538"/>
          </a:xfrm>
        </p:spPr>
        <p:txBody>
          <a:bodyPr>
            <a:normAutofit/>
          </a:bodyPr>
          <a:lstStyle/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Software specification describes aspects of what behavior software should exhibit</a:t>
            </a:r>
            <a:endParaRPr lang="en-US" sz="2200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Two types of descriptions </a:t>
            </a:r>
            <a:endParaRPr lang="en-US" sz="2200" dirty="0" smtClean="0"/>
          </a:p>
          <a:p>
            <a:pPr marL="701675" lvl="2" indent="-301625">
              <a:lnSpc>
                <a:spcPct val="90000"/>
              </a:lnSpc>
              <a:spcBef>
                <a:spcPts val="1000"/>
              </a:spcBef>
            </a:pPr>
            <a:r>
              <a:rPr lang="en-US" dirty="0" smtClean="0">
                <a:solidFill>
                  <a:srgbClr val="FFFF00"/>
                </a:solidFill>
              </a:rPr>
              <a:t>Sequencing constraints</a:t>
            </a:r>
            <a:r>
              <a:rPr lang="en-US" dirty="0" smtClean="0"/>
              <a:t> on class methods</a:t>
            </a:r>
          </a:p>
          <a:p>
            <a:pPr marL="701675" lvl="2" indent="-301625">
              <a:lnSpc>
                <a:spcPct val="90000"/>
              </a:lnSpc>
              <a:spcBef>
                <a:spcPts val="500"/>
              </a:spcBef>
            </a:pPr>
            <a:r>
              <a:rPr lang="en-US" dirty="0" smtClean="0">
                <a:solidFill>
                  <a:srgbClr val="FFFF00"/>
                </a:solidFill>
              </a:rPr>
              <a:t>State behavior </a:t>
            </a:r>
            <a:r>
              <a:rPr lang="en-US" dirty="0" smtClean="0"/>
              <a:t>descriptions of software</a:t>
            </a:r>
            <a:endParaRPr lang="en-US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endParaRPr lang="en-US" sz="2200" dirty="0"/>
          </a:p>
          <a:p>
            <a:pPr marL="780415" lvl="3" indent="-215900">
              <a:lnSpc>
                <a:spcPct val="90000"/>
              </a:lnSpc>
              <a:spcBef>
                <a:spcPts val="500"/>
              </a:spcBef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20417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Sequencing Constraints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228600" y="982662"/>
            <a:ext cx="8610600" cy="5570538"/>
          </a:xfrm>
        </p:spPr>
        <p:txBody>
          <a:bodyPr>
            <a:normAutofit/>
          </a:bodyPr>
          <a:lstStyle/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Sequencing constraints are </a:t>
            </a:r>
            <a:r>
              <a:rPr lang="en-US" sz="2200" dirty="0" smtClean="0">
                <a:solidFill>
                  <a:srgbClr val="FFFF00"/>
                </a:solidFill>
              </a:rPr>
              <a:t>rules</a:t>
            </a:r>
            <a:r>
              <a:rPr lang="en-US" sz="2200" dirty="0" smtClean="0"/>
              <a:t> that impose constraints on the </a:t>
            </a:r>
            <a:r>
              <a:rPr lang="en-US" sz="2200" dirty="0" smtClean="0">
                <a:solidFill>
                  <a:srgbClr val="FFFF00"/>
                </a:solidFill>
              </a:rPr>
              <a:t>order</a:t>
            </a:r>
            <a:r>
              <a:rPr lang="en-US" sz="2200" dirty="0" smtClean="0"/>
              <a:t> in which methods may be called</a:t>
            </a:r>
          </a:p>
          <a:p>
            <a:pPr marL="635000" lvl="2" indent="-250825">
              <a:lnSpc>
                <a:spcPct val="90000"/>
              </a:lnSpc>
              <a:spcBef>
                <a:spcPts val="1000"/>
              </a:spcBef>
            </a:pPr>
            <a:r>
              <a:rPr lang="en-US" dirty="0" smtClean="0"/>
              <a:t>Example: cannot pop an element from a stack until something has been pushed onto it</a:t>
            </a:r>
            <a:endParaRPr lang="en-US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/>
              <a:t>Sequencing constraints give an easy and effective way to choose which sequences to </a:t>
            </a:r>
            <a:r>
              <a:rPr lang="en-US" sz="2200" dirty="0" smtClean="0"/>
              <a:t>use</a:t>
            </a:r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Sequencing constraints may be </a:t>
            </a:r>
          </a:p>
          <a:p>
            <a:pPr marL="701675" lvl="2" indent="-268288">
              <a:lnSpc>
                <a:spcPct val="90000"/>
              </a:lnSpc>
              <a:spcBef>
                <a:spcPts val="1000"/>
              </a:spcBef>
            </a:pPr>
            <a:r>
              <a:rPr lang="en-US" dirty="0" smtClean="0"/>
              <a:t>Expressed </a:t>
            </a:r>
            <a:r>
              <a:rPr lang="en-US" dirty="0" smtClean="0">
                <a:solidFill>
                  <a:srgbClr val="FFFF00"/>
                </a:solidFill>
              </a:rPr>
              <a:t>explicitly</a:t>
            </a:r>
          </a:p>
          <a:p>
            <a:pPr marL="701675" lvl="2" indent="-268288">
              <a:lnSpc>
                <a:spcPct val="90000"/>
              </a:lnSpc>
              <a:spcBef>
                <a:spcPts val="500"/>
              </a:spcBef>
            </a:pPr>
            <a:r>
              <a:rPr lang="en-US" dirty="0" smtClean="0"/>
              <a:t>Expressed </a:t>
            </a:r>
            <a:r>
              <a:rPr lang="en-US" dirty="0" smtClean="0">
                <a:solidFill>
                  <a:srgbClr val="FFFF00"/>
                </a:solidFill>
              </a:rPr>
              <a:t>implicitly</a:t>
            </a:r>
          </a:p>
          <a:p>
            <a:pPr marL="701675" lvl="2" indent="-268288">
              <a:lnSpc>
                <a:spcPct val="90000"/>
              </a:lnSpc>
              <a:spcBef>
                <a:spcPts val="500"/>
              </a:spcBef>
            </a:pPr>
            <a:r>
              <a:rPr lang="en-US" dirty="0" smtClean="0">
                <a:solidFill>
                  <a:srgbClr val="FFFF00"/>
                </a:solidFill>
              </a:rPr>
              <a:t>Not</a:t>
            </a:r>
            <a:r>
              <a:rPr lang="en-US" dirty="0" smtClean="0"/>
              <a:t> expressed at all</a:t>
            </a:r>
            <a:endParaRPr lang="en-US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Sometimes, they </a:t>
            </a:r>
            <a:r>
              <a:rPr lang="en-US" sz="2200" dirty="0"/>
              <a:t>can be encoded as preconditions or other specifications</a:t>
            </a:r>
            <a:endParaRPr lang="en-US" sz="2200" dirty="0"/>
          </a:p>
          <a:p>
            <a:pPr marL="780415" lvl="3" indent="-215900">
              <a:lnSpc>
                <a:spcPct val="90000"/>
              </a:lnSpc>
              <a:spcBef>
                <a:spcPts val="500"/>
              </a:spcBef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96566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Sequencing Constraints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228600" y="982662"/>
            <a:ext cx="8610600" cy="5570538"/>
          </a:xfrm>
        </p:spPr>
        <p:txBody>
          <a:bodyPr>
            <a:normAutofit/>
          </a:bodyPr>
          <a:lstStyle/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If they are not expressed, testers should </a:t>
            </a:r>
            <a:r>
              <a:rPr lang="en-US" sz="2200" dirty="0" smtClean="0">
                <a:solidFill>
                  <a:srgbClr val="FFFF00"/>
                </a:solidFill>
              </a:rPr>
              <a:t>derive them </a:t>
            </a:r>
            <a:endParaRPr lang="en-US" sz="2200" dirty="0" smtClean="0"/>
          </a:p>
          <a:p>
            <a:pPr marL="701675" lvl="2" indent="-268288">
              <a:lnSpc>
                <a:spcPct val="90000"/>
              </a:lnSpc>
              <a:spcBef>
                <a:spcPts val="1000"/>
              </a:spcBef>
            </a:pPr>
            <a:r>
              <a:rPr lang="en-US" dirty="0" smtClean="0"/>
              <a:t>Look at existing design documents</a:t>
            </a:r>
            <a:endParaRPr lang="en-US" dirty="0" smtClean="0">
              <a:solidFill>
                <a:srgbClr val="FFFF00"/>
              </a:solidFill>
            </a:endParaRPr>
          </a:p>
          <a:p>
            <a:pPr marL="701675" lvl="2" indent="-268288">
              <a:lnSpc>
                <a:spcPct val="90000"/>
              </a:lnSpc>
              <a:spcBef>
                <a:spcPts val="500"/>
              </a:spcBef>
            </a:pPr>
            <a:r>
              <a:rPr lang="en-US" dirty="0" smtClean="0"/>
              <a:t>Look at requirement documents</a:t>
            </a:r>
            <a:endParaRPr lang="en-US" dirty="0" smtClean="0">
              <a:solidFill>
                <a:srgbClr val="FFFF00"/>
              </a:solidFill>
            </a:endParaRPr>
          </a:p>
          <a:p>
            <a:pPr marL="701675" lvl="2" indent="-268288">
              <a:lnSpc>
                <a:spcPct val="90000"/>
              </a:lnSpc>
              <a:spcBef>
                <a:spcPts val="500"/>
              </a:spcBef>
            </a:pPr>
            <a:r>
              <a:rPr lang="en-US" dirty="0" smtClean="0"/>
              <a:t>Ask the developers</a:t>
            </a:r>
          </a:p>
          <a:p>
            <a:pPr marL="701675" lvl="2" indent="-268288">
              <a:lnSpc>
                <a:spcPct val="90000"/>
              </a:lnSpc>
              <a:spcBef>
                <a:spcPts val="500"/>
              </a:spcBef>
            </a:pPr>
            <a:r>
              <a:rPr lang="en-US" dirty="0" smtClean="0"/>
              <a:t>Look at the implementation (last choice)</a:t>
            </a:r>
            <a:endParaRPr lang="en-US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Testers should share sequencing constraints with designers before designing tests</a:t>
            </a:r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endParaRPr kumimoji="1" lang="en-US" altLang="zh-CN" sz="2200" dirty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endParaRPr lang="en-US" sz="2200" dirty="0" smtClean="0"/>
          </a:p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endParaRPr lang="en-US" sz="2200" dirty="0"/>
          </a:p>
          <a:p>
            <a:pPr marL="780415" lvl="3" indent="-215900">
              <a:lnSpc>
                <a:spcPct val="90000"/>
              </a:lnSpc>
              <a:spcBef>
                <a:spcPts val="500"/>
              </a:spcBef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580012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Queue Example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>
          <a:xfrm>
            <a:off x="228600" y="3962400"/>
            <a:ext cx="8610600" cy="1379538"/>
          </a:xfrm>
        </p:spPr>
        <p:txBody>
          <a:bodyPr>
            <a:normAutofit/>
          </a:bodyPr>
          <a:lstStyle/>
          <a:p>
            <a:pPr marL="231775" lvl="1" indent="-215900">
              <a:lnSpc>
                <a:spcPct val="90000"/>
              </a:lnSpc>
              <a:spcBef>
                <a:spcPts val="2000"/>
              </a:spcBef>
            </a:pPr>
            <a:r>
              <a:rPr lang="en-US" sz="2200" dirty="0" smtClean="0"/>
              <a:t>Does not include the requirement that we must have at least as many </a:t>
            </a:r>
            <a:r>
              <a:rPr lang="en-US" sz="2200" dirty="0" err="1" smtClean="0">
                <a:latin typeface="Courier" charset="0"/>
                <a:ea typeface="Courier" charset="0"/>
                <a:cs typeface="Courier" charset="0"/>
              </a:rPr>
              <a:t>enQueue</a:t>
            </a:r>
            <a:r>
              <a:rPr lang="en-US" sz="2200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sz="2200" dirty="0" smtClean="0"/>
              <a:t> calls as </a:t>
            </a:r>
            <a:r>
              <a:rPr lang="en-US" sz="2200" dirty="0" err="1" smtClean="0">
                <a:latin typeface="Courier" charset="0"/>
                <a:ea typeface="Courier" charset="0"/>
                <a:cs typeface="Courier" charset="0"/>
              </a:rPr>
              <a:t>deQueue</a:t>
            </a:r>
            <a:r>
              <a:rPr lang="en-US" sz="2200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sz="2200" dirty="0" smtClean="0"/>
              <a:t> calls </a:t>
            </a:r>
          </a:p>
          <a:p>
            <a:pPr marL="701675" lvl="2" indent="-2841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Can be handled by state behavior technique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" y="1074737"/>
            <a:ext cx="5987806" cy="2607733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 bwMode="auto">
          <a:xfrm>
            <a:off x="4191000" y="1447800"/>
            <a:ext cx="1905000" cy="533400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solidFill>
                <a:srgbClr val="FF00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6" name="Content Placeholder 22"/>
          <p:cNvSpPr txBox="1">
            <a:spLocks/>
          </p:cNvSpPr>
          <p:nvPr/>
        </p:nvSpPr>
        <p:spPr>
          <a:xfrm>
            <a:off x="6096000" y="990600"/>
            <a:ext cx="2971800" cy="2971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200"/>
              </a:spcAft>
              <a:buClr>
                <a:schemeClr val="bg1"/>
              </a:buClr>
              <a:buSzPct val="80000"/>
              <a:buFont typeface="Arial" pitchFamily="34" charset="0"/>
              <a:buChar char="•"/>
              <a:defRPr sz="2800" kern="1200" spc="10" baseline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4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bg1"/>
              </a:buClr>
              <a:buFont typeface="Wingdings 2" pitchFamily="18" charset="2"/>
              <a:buChar char=""/>
              <a:defRPr sz="2000" kern="120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5" lvl="1" indent="0" fontAlgn="auto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200" b="0" dirty="0" smtClean="0"/>
              <a:t>Implicit sequencing constraints occur between </a:t>
            </a:r>
            <a:r>
              <a:rPr lang="en-US" sz="2200" b="0" dirty="0" err="1" smtClean="0">
                <a:latin typeface="Courier" charset="0"/>
                <a:ea typeface="Courier" charset="0"/>
                <a:cs typeface="Courier" charset="0"/>
              </a:rPr>
              <a:t>enQueue</a:t>
            </a:r>
            <a:r>
              <a:rPr lang="en-US" sz="2200" b="0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sz="2200" b="0" dirty="0" smtClean="0"/>
              <a:t> and </a:t>
            </a:r>
            <a:r>
              <a:rPr lang="en-US" sz="2200" b="0" dirty="0" err="1" smtClean="0">
                <a:latin typeface="Courier" charset="0"/>
                <a:ea typeface="Courier" charset="0"/>
                <a:cs typeface="Courier" charset="0"/>
              </a:rPr>
              <a:t>deQueue</a:t>
            </a:r>
            <a:r>
              <a:rPr lang="en-US" sz="2200" b="0" dirty="0" smtClean="0">
                <a:latin typeface="Courier" charset="0"/>
                <a:ea typeface="Courier" charset="0"/>
                <a:cs typeface="Courier" charset="0"/>
              </a:rPr>
              <a:t>()</a:t>
            </a:r>
          </a:p>
          <a:p>
            <a:pPr marL="15875" lvl="1" indent="0" fontAlgn="auto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200" b="0" dirty="0" err="1" smtClean="0">
                <a:latin typeface="Courier" charset="0"/>
                <a:ea typeface="Courier" charset="0"/>
                <a:cs typeface="Courier" charset="0"/>
              </a:rPr>
              <a:t>enQueue</a:t>
            </a:r>
            <a:r>
              <a:rPr lang="en-US" sz="2200" b="0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sz="2200" b="0" dirty="0" smtClean="0"/>
              <a:t> must be called </a:t>
            </a:r>
            <a:r>
              <a:rPr lang="en-US" sz="2200" b="0" dirty="0" smtClean="0">
                <a:solidFill>
                  <a:srgbClr val="FFFF00"/>
                </a:solidFill>
              </a:rPr>
              <a:t>before</a:t>
            </a:r>
            <a:r>
              <a:rPr lang="en-US" sz="2200" b="0" dirty="0" smtClean="0"/>
              <a:t> </a:t>
            </a:r>
            <a:r>
              <a:rPr lang="en-US" sz="2200" b="0" dirty="0" err="1" smtClean="0">
                <a:latin typeface="Courier" charset="0"/>
                <a:ea typeface="Courier" charset="0"/>
                <a:cs typeface="Courier" charset="0"/>
              </a:rPr>
              <a:t>deQueue</a:t>
            </a:r>
            <a:r>
              <a:rPr lang="en-US" sz="2200" b="0" dirty="0" smtClean="0">
                <a:latin typeface="Courier" charset="0"/>
                <a:ea typeface="Courier" charset="0"/>
                <a:cs typeface="Courier" charset="0"/>
              </a:rPr>
              <a:t>()</a:t>
            </a:r>
            <a:endParaRPr lang="en-US" sz="2200" b="0" dirty="0">
              <a:latin typeface="Courier" charset="0"/>
              <a:ea typeface="Courier" charset="0"/>
              <a:cs typeface="Courier" charset="0"/>
            </a:endParaRPr>
          </a:p>
          <a:p>
            <a:pPr marL="15875" lvl="1" indent="0" fontAlgn="auto">
              <a:lnSpc>
                <a:spcPct val="90000"/>
              </a:lnSpc>
              <a:spcBef>
                <a:spcPts val="2000"/>
              </a:spcBef>
              <a:buNone/>
            </a:pPr>
            <a:endParaRPr lang="en-US" sz="2200" b="0" dirty="0" smtClean="0"/>
          </a:p>
        </p:txBody>
      </p:sp>
      <p:sp>
        <p:nvSpPr>
          <p:cNvPr id="5" name="Rectangle 4"/>
          <p:cNvSpPr/>
          <p:nvPr/>
        </p:nvSpPr>
        <p:spPr>
          <a:xfrm>
            <a:off x="764242" y="5257800"/>
            <a:ext cx="7541558" cy="701731"/>
          </a:xfrm>
          <a:prstGeom prst="rect">
            <a:avLst/>
          </a:prstGeom>
          <a:solidFill>
            <a:srgbClr val="000099"/>
          </a:solidFill>
          <a:ln>
            <a:solidFill>
              <a:srgbClr val="FFFF00"/>
            </a:solidFill>
          </a:ln>
        </p:spPr>
        <p:txBody>
          <a:bodyPr wrap="square">
            <a:spAutoFit/>
          </a:bodyPr>
          <a:lstStyle/>
          <a:p>
            <a:pPr marL="231775" lvl="1" indent="-215900" algn="ctr">
              <a:lnSpc>
                <a:spcPct val="90000"/>
              </a:lnSpc>
              <a:spcBef>
                <a:spcPts val="2000"/>
              </a:spcBef>
            </a:pPr>
            <a:r>
              <a:rPr lang="en-US" sz="2200" b="0" dirty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Sequencing constraints do not capture all </a:t>
            </a:r>
            <a:r>
              <a:rPr lang="en-US" sz="2200" b="0" dirty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behavior, but </a:t>
            </a:r>
            <a:r>
              <a:rPr lang="en-US" sz="2200" b="0" smtClean="0">
                <a:solidFill>
                  <a:srgbClr val="FFFF00"/>
                </a:solidFill>
                <a:latin typeface="Verdana" charset="0"/>
                <a:ea typeface="Verdana" charset="0"/>
                <a:cs typeface="Verdana" charset="0"/>
              </a:rPr>
              <a:t>only abstract certain key aspects</a:t>
            </a:r>
            <a:endParaRPr lang="en-US" sz="2200" b="0" dirty="0">
              <a:solidFill>
                <a:srgbClr val="FFFF00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037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p"/>
      <p:bldP spid="4" grpId="0" animBg="1"/>
      <p:bldP spid="6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800" dirty="0" smtClean="0"/>
              <a:t>File ADT Example</a:t>
            </a:r>
            <a:endParaRPr lang="en-US" sz="3800" dirty="0"/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52400" y="990600"/>
            <a:ext cx="8686800" cy="1309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35000"/>
              </a:spcBef>
            </a:pPr>
            <a:r>
              <a:rPr kumimoji="1" lang="en-US" altLang="zh-CN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class </a:t>
            </a:r>
            <a:r>
              <a:rPr kumimoji="1" lang="en-US" altLang="zh-CN" b="0" dirty="0" err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FileADT</a:t>
            </a:r>
            <a:r>
              <a:rPr kumimoji="1" lang="en-US" altLang="zh-CN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has three methods:</a:t>
            </a:r>
          </a:p>
          <a:p>
            <a:pPr marL="466725" indent="-284163" eaLnBrk="1" hangingPunct="1">
              <a:lnSpc>
                <a:spcPct val="90000"/>
              </a:lnSpc>
              <a:spcBef>
                <a:spcPts val="500"/>
              </a:spcBef>
              <a:buFontTx/>
              <a:buChar char="•"/>
            </a:pP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open(String </a:t>
            </a:r>
            <a:r>
              <a:rPr kumimoji="1" lang="en-US" altLang="zh-CN" sz="1800" b="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fName</a:t>
            </a:r>
            <a:r>
              <a:rPr kumimoji="1" lang="en-US" altLang="zh-CN" sz="1800" b="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// Opens file with name </a:t>
            </a:r>
            <a:r>
              <a:rPr kumimoji="1" lang="en-US" altLang="zh-CN" sz="1800" b="0" dirty="0" err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fName</a:t>
            </a:r>
            <a:endParaRPr kumimoji="1" lang="en-US" altLang="zh-CN" sz="18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  <a:p>
            <a:pPr marL="466725" indent="-284163" eaLnBrk="1" hangingPunct="1">
              <a:lnSpc>
                <a:spcPct val="90000"/>
              </a:lnSpc>
              <a:spcBef>
                <a:spcPts val="500"/>
              </a:spcBef>
              <a:buFontTx/>
              <a:buChar char="•"/>
            </a:pP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close() 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// Closes the file and makes it unavailable</a:t>
            </a:r>
          </a:p>
          <a:p>
            <a:pPr marL="466725" indent="-284163" eaLnBrk="1" hangingPunct="1">
              <a:lnSpc>
                <a:spcPct val="90000"/>
              </a:lnSpc>
              <a:spcBef>
                <a:spcPts val="500"/>
              </a:spcBef>
              <a:buFontTx/>
              <a:buChar char="•"/>
            </a:pP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write(String </a:t>
            </a:r>
            <a:r>
              <a:rPr kumimoji="1" lang="en-US" altLang="zh-CN" sz="1800" b="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textLine</a:t>
            </a:r>
            <a:r>
              <a:rPr kumimoji="1" lang="en-US" altLang="zh-CN" sz="1800" b="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 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// Writes a line of text to the file</a:t>
            </a: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34408" y="2526268"/>
            <a:ext cx="8857192" cy="3540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>
              <a:defRPr sz="2000" b="1">
                <a:solidFill>
                  <a:srgbClr val="FAFD00"/>
                </a:solidFill>
                <a:latin typeface="Times New Roman" pitchFamily="18" charset="0"/>
              </a:defRPr>
            </a:lvl1pPr>
            <a:lvl2pPr marL="742950" indent="-285750">
              <a:defRPr sz="2000" b="1">
                <a:solidFill>
                  <a:srgbClr val="FAFD00"/>
                </a:solidFill>
                <a:latin typeface="Times New Roman" pitchFamily="18" charset="0"/>
              </a:defRPr>
            </a:lvl2pPr>
            <a:lvl3pPr marL="11430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3pPr>
            <a:lvl4pPr marL="16002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4pPr>
            <a:lvl5pPr marL="2057400" indent="-228600">
              <a:defRPr sz="2000" b="1">
                <a:solidFill>
                  <a:srgbClr val="FAFD00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FAFD00"/>
                </a:solidFill>
                <a:latin typeface="Times New Roman" pitchFamily="18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35000"/>
              </a:spcBef>
            </a:pPr>
            <a:r>
              <a:rPr kumimoji="1" lang="en-US" altLang="zh-CN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Valid sequencing constraints on </a:t>
            </a:r>
            <a:r>
              <a:rPr kumimoji="1" lang="en-US" altLang="zh-CN" b="0" dirty="0" err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FileADT</a:t>
            </a:r>
            <a:r>
              <a:rPr kumimoji="1" lang="en-US" altLang="zh-CN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:</a:t>
            </a:r>
          </a:p>
          <a:p>
            <a:pPr marL="635000" indent="-412750" eaLnBrk="1" hangingPunct="1">
              <a:lnSpc>
                <a:spcPct val="90000"/>
              </a:lnSpc>
              <a:spcBef>
                <a:spcPct val="35000"/>
              </a:spcBef>
              <a:buFontTx/>
              <a:buAutoNum type="arabicPeriod"/>
            </a:pP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An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open(f</a:t>
            </a:r>
            <a:r>
              <a:rPr kumimoji="1" lang="en-US" altLang="zh-CN" sz="1800" b="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must be executed before every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write(t</a:t>
            </a:r>
            <a:r>
              <a:rPr kumimoji="1" lang="en-US" altLang="zh-CN" sz="1800" b="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</a:p>
          <a:p>
            <a:pPr marL="635000" indent="-412750" eaLnBrk="1" hangingPunct="1">
              <a:lnSpc>
                <a:spcPct val="90000"/>
              </a:lnSpc>
              <a:spcBef>
                <a:spcPct val="35000"/>
              </a:spcBef>
              <a:buFontTx/>
              <a:buAutoNum type="arabicPeriod"/>
            </a:pP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An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open(f</a:t>
            </a:r>
            <a:r>
              <a:rPr kumimoji="1" lang="en-US" altLang="zh-CN" sz="1800" b="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must be executed before every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close()</a:t>
            </a:r>
            <a:endParaRPr kumimoji="1" lang="en-US" altLang="zh-CN" sz="1800" b="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635000" indent="-412750" eaLnBrk="1" hangingPunct="1">
              <a:lnSpc>
                <a:spcPct val="90000"/>
              </a:lnSpc>
              <a:spcBef>
                <a:spcPct val="35000"/>
              </a:spcBef>
              <a:buFontTx/>
              <a:buAutoNum type="arabicPeriod"/>
            </a:pP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A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write(f</a:t>
            </a:r>
            <a:r>
              <a:rPr kumimoji="1" lang="en-US" altLang="zh-CN" sz="1800" b="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must 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not be executed after a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close()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unless there is an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open(f</a:t>
            </a:r>
            <a:r>
              <a:rPr kumimoji="1" lang="en-US" altLang="zh-CN" sz="1800" b="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in between</a:t>
            </a:r>
          </a:p>
          <a:p>
            <a:pPr marL="635000" indent="-412750" eaLnBrk="1" hangingPunct="1">
              <a:lnSpc>
                <a:spcPct val="90000"/>
              </a:lnSpc>
              <a:spcBef>
                <a:spcPct val="35000"/>
              </a:spcBef>
              <a:buFontTx/>
              <a:buAutoNum type="arabicPeriod"/>
            </a:pP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A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write(t</a:t>
            </a:r>
            <a:r>
              <a:rPr kumimoji="1" lang="en-US" altLang="zh-CN" sz="1800" b="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r>
              <a:rPr kumimoji="1" lang="en-US" altLang="zh-CN" sz="1800" b="0" dirty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should be executed before every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close()</a:t>
            </a:r>
            <a:endParaRPr kumimoji="1" lang="en-US" altLang="zh-CN" sz="1800" b="0" dirty="0" smtClean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  <a:p>
            <a:pPr marL="635000" indent="-412750" eaLnBrk="1" hangingPunct="1">
              <a:lnSpc>
                <a:spcPct val="90000"/>
              </a:lnSpc>
              <a:spcBef>
                <a:spcPct val="35000"/>
              </a:spcBef>
              <a:buFontTx/>
              <a:buAutoNum type="arabicPeriod"/>
            </a:pP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A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close()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must not be executed after a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close()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unless and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open(f)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appears in between</a:t>
            </a:r>
          </a:p>
          <a:p>
            <a:pPr marL="635000" indent="-412750" eaLnBrk="1" hangingPunct="1">
              <a:lnSpc>
                <a:spcPct val="90000"/>
              </a:lnSpc>
              <a:spcBef>
                <a:spcPct val="35000"/>
              </a:spcBef>
              <a:buFontTx/>
              <a:buAutoNum type="arabicPeriod"/>
            </a:pP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An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open(f)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must not be executed after an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open(f)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unless a 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close()</a:t>
            </a:r>
            <a:r>
              <a:rPr kumimoji="1" lang="en-US" altLang="zh-CN" sz="1800" b="0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 appears in between</a:t>
            </a:r>
          </a:p>
          <a:p>
            <a:pPr marL="635000" indent="-412750" eaLnBrk="1" hangingPunct="1">
              <a:lnSpc>
                <a:spcPct val="90000"/>
              </a:lnSpc>
              <a:spcBef>
                <a:spcPct val="35000"/>
              </a:spcBef>
              <a:buFontTx/>
              <a:buAutoNum type="arabicPeriod"/>
            </a:pPr>
            <a:endParaRPr kumimoji="1" lang="en-US" altLang="zh-CN" sz="1800" b="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2121408" y="4086037"/>
            <a:ext cx="996696" cy="397594"/>
          </a:xfrm>
          <a:prstGeom prst="ellipse">
            <a:avLst/>
          </a:prstGeom>
          <a:noFill/>
          <a:ln w="57150">
            <a:solidFill>
              <a:srgbClr val="FFFF00"/>
            </a:solidFill>
            <a:round/>
            <a:headEnd type="none" w="sm" len="sm"/>
            <a:tailEnd type="none" w="sm" len="sm"/>
          </a:ln>
        </p:spPr>
        <p:txBody>
          <a:bodyPr wrap="none" rtlCol="0" anchor="ctr"/>
          <a:lstStyle/>
          <a:p>
            <a:pPr algn="ctr"/>
            <a:endParaRPr lang="en-US" sz="2000" b="0"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021840" y="2860741"/>
            <a:ext cx="959104" cy="2596896"/>
            <a:chOff x="2208107" y="2763655"/>
            <a:chExt cx="959104" cy="2596896"/>
          </a:xfrm>
        </p:grpSpPr>
        <p:sp>
          <p:nvSpPr>
            <p:cNvPr id="9" name="Oval 8"/>
            <p:cNvSpPr/>
            <p:nvPr/>
          </p:nvSpPr>
          <p:spPr bwMode="auto">
            <a:xfrm>
              <a:off x="2344251" y="2763655"/>
              <a:ext cx="822960" cy="38100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3" name="Oval 12"/>
            <p:cNvSpPr/>
            <p:nvPr/>
          </p:nvSpPr>
          <p:spPr bwMode="auto">
            <a:xfrm>
              <a:off x="2344251" y="3111127"/>
              <a:ext cx="822960" cy="38100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5" name="Oval 14"/>
            <p:cNvSpPr/>
            <p:nvPr/>
          </p:nvSpPr>
          <p:spPr bwMode="auto">
            <a:xfrm>
              <a:off x="2208107" y="4369951"/>
              <a:ext cx="822960" cy="38100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6" name="Oval 15"/>
            <p:cNvSpPr/>
            <p:nvPr/>
          </p:nvSpPr>
          <p:spPr bwMode="auto">
            <a:xfrm>
              <a:off x="2344251" y="4979551"/>
              <a:ext cx="822960" cy="38100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7" name="Oval 16"/>
            <p:cNvSpPr/>
            <p:nvPr/>
          </p:nvSpPr>
          <p:spPr bwMode="auto">
            <a:xfrm>
              <a:off x="2319867" y="3455551"/>
              <a:ext cx="822960" cy="38100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  <a:round/>
              <a:headEnd type="none" w="sm" len="sm"/>
              <a:tailEnd type="none" w="sm" len="sm"/>
            </a:ln>
          </p:spPr>
          <p:txBody>
            <a:bodyPr wrap="none" rtlCol="0" anchor="ctr"/>
            <a:lstStyle/>
            <a:p>
              <a:pPr algn="ctr"/>
              <a:endParaRPr lang="en-US" sz="2000" b="0">
                <a:latin typeface="Verdana" charset="0"/>
                <a:ea typeface="Verdana" charset="0"/>
                <a:cs typeface="Verdana" charset="0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152400" y="5879068"/>
            <a:ext cx="8686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1800" b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Constraints are used to evaluate software that uses the class (a ”client”)</a:t>
            </a:r>
            <a:endParaRPr lang="en-US" sz="1800" b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8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4" grpId="0" animBg="1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ADT Example: Client 1</a:t>
            </a:r>
            <a:endParaRPr lang="en-US" dirty="0"/>
          </a:p>
        </p:txBody>
      </p:sp>
      <p:sp>
        <p:nvSpPr>
          <p:cNvPr id="43" name="Content Placeholder 22"/>
          <p:cNvSpPr>
            <a:spLocks noGrp="1"/>
          </p:cNvSpPr>
          <p:nvPr>
            <p:ph idx="1"/>
          </p:nvPr>
        </p:nvSpPr>
        <p:spPr>
          <a:xfrm>
            <a:off x="3352800" y="990600"/>
            <a:ext cx="5791200" cy="5410200"/>
          </a:xfrm>
        </p:spPr>
        <p:txBody>
          <a:bodyPr>
            <a:normAutofit lnSpcReduction="10000"/>
          </a:bodyPr>
          <a:lstStyle/>
          <a:p>
            <a:pPr marL="15875" lvl="1" indent="0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200" dirty="0" smtClean="0">
                <a:solidFill>
                  <a:srgbClr val="FFFF00"/>
                </a:solidFill>
              </a:rPr>
              <a:t>Static checking</a:t>
            </a:r>
          </a:p>
          <a:p>
            <a:pPr marL="231775" lvl="1" indent="-215900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/>
              <a:t>Is there a path that violates any of the sequencing constraints?</a:t>
            </a:r>
            <a:endParaRPr lang="en-US" sz="2200" dirty="0" smtClean="0"/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to a write() that does not go through an open()?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to a close() that does not go through an open()?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from a close() to a write()?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from an open() to a close() that does not go through at least one write()?</a:t>
            </a:r>
          </a:p>
          <a:p>
            <a:pPr marL="917575" lvl="3" indent="-215900">
              <a:lnSpc>
                <a:spcPct val="90000"/>
              </a:lnSpc>
              <a:spcBef>
                <a:spcPts val="700"/>
              </a:spcBef>
            </a:pPr>
            <a:r>
              <a:rPr lang="en-US" sz="1800" dirty="0"/>
              <a:t>P</a:t>
            </a:r>
            <a:r>
              <a:rPr lang="en-US" sz="1800" dirty="0" smtClean="0"/>
              <a:t>ossible </a:t>
            </a:r>
            <a:r>
              <a:rPr lang="en-US" sz="1800" dirty="0"/>
              <a:t>problem: path [1,3,4,6</a:t>
            </a:r>
            <a:r>
              <a:rPr lang="en-US" sz="1800" dirty="0" smtClean="0"/>
              <a:t>]</a:t>
            </a:r>
            <a:r>
              <a:rPr lang="en-US" dirty="0" smtClean="0"/>
              <a:t> 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from a close() to a close() that does not go through an open()?</a:t>
            </a:r>
          </a:p>
        </p:txBody>
      </p:sp>
      <p:grpSp>
        <p:nvGrpSpPr>
          <p:cNvPr id="44" name="Group 43"/>
          <p:cNvGrpSpPr>
            <a:grpSpLocks/>
          </p:cNvGrpSpPr>
          <p:nvPr/>
        </p:nvGrpSpPr>
        <p:grpSpPr bwMode="auto">
          <a:xfrm>
            <a:off x="152400" y="1120119"/>
            <a:ext cx="3200400" cy="3590926"/>
            <a:chOff x="3607" y="1206"/>
            <a:chExt cx="2016" cy="2262"/>
          </a:xfrm>
        </p:grpSpPr>
        <p:sp>
          <p:nvSpPr>
            <p:cNvPr id="45" name="Rectangle 41"/>
            <p:cNvSpPr>
              <a:spLocks noChangeArrowheads="1"/>
            </p:cNvSpPr>
            <p:nvPr/>
          </p:nvSpPr>
          <p:spPr bwMode="auto">
            <a:xfrm>
              <a:off x="3607" y="1206"/>
              <a:ext cx="1968" cy="2262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endParaRPr lang="en-US" altLang="en-US" sz="16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grpSp>
          <p:nvGrpSpPr>
            <p:cNvPr id="46" name="Group 42"/>
            <p:cNvGrpSpPr>
              <a:grpSpLocks/>
            </p:cNvGrpSpPr>
            <p:nvPr/>
          </p:nvGrpSpPr>
          <p:grpSpPr bwMode="auto">
            <a:xfrm>
              <a:off x="3655" y="1437"/>
              <a:ext cx="1968" cy="1945"/>
              <a:chOff x="3655" y="1404"/>
              <a:chExt cx="1968" cy="1945"/>
            </a:xfrm>
          </p:grpSpPr>
          <p:grpSp>
            <p:nvGrpSpPr>
              <p:cNvPr id="47" name="Group 35"/>
              <p:cNvGrpSpPr>
                <a:grpSpLocks/>
              </p:cNvGrpSpPr>
              <p:nvPr/>
            </p:nvGrpSpPr>
            <p:grpSpPr bwMode="auto">
              <a:xfrm>
                <a:off x="4527" y="1625"/>
                <a:ext cx="293" cy="240"/>
                <a:chOff x="4543" y="1625"/>
                <a:chExt cx="293" cy="240"/>
              </a:xfrm>
            </p:grpSpPr>
            <p:sp>
              <p:nvSpPr>
                <p:cNvPr id="75" name="Oval 7"/>
                <p:cNvSpPr>
                  <a:spLocks noChangeArrowheads="1"/>
                </p:cNvSpPr>
                <p:nvPr/>
              </p:nvSpPr>
              <p:spPr bwMode="auto">
                <a:xfrm>
                  <a:off x="4543" y="1625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76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4548" y="1629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1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48" name="Group 36"/>
              <p:cNvGrpSpPr>
                <a:grpSpLocks/>
              </p:cNvGrpSpPr>
              <p:nvPr/>
            </p:nvGrpSpPr>
            <p:grpSpPr bwMode="auto">
              <a:xfrm>
                <a:off x="4207" y="2153"/>
                <a:ext cx="291" cy="240"/>
                <a:chOff x="4207" y="2153"/>
                <a:chExt cx="291" cy="240"/>
              </a:xfrm>
            </p:grpSpPr>
            <p:sp>
              <p:nvSpPr>
                <p:cNvPr id="73" name="Oval 10"/>
                <p:cNvSpPr>
                  <a:spLocks noChangeArrowheads="1"/>
                </p:cNvSpPr>
                <p:nvPr/>
              </p:nvSpPr>
              <p:spPr bwMode="auto">
                <a:xfrm>
                  <a:off x="4207" y="2153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/>
                  <a:endParaRPr lang="en-US" altLang="en-US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74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4210" y="2157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2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49" name="Group 37"/>
              <p:cNvGrpSpPr>
                <a:grpSpLocks/>
              </p:cNvGrpSpPr>
              <p:nvPr/>
            </p:nvGrpSpPr>
            <p:grpSpPr bwMode="auto">
              <a:xfrm>
                <a:off x="4878" y="2105"/>
                <a:ext cx="288" cy="240"/>
                <a:chOff x="4879" y="2105"/>
                <a:chExt cx="288" cy="240"/>
              </a:xfrm>
            </p:grpSpPr>
            <p:sp>
              <p:nvSpPr>
                <p:cNvPr id="71" name="Oval 13"/>
                <p:cNvSpPr>
                  <a:spLocks noChangeArrowheads="1"/>
                </p:cNvSpPr>
                <p:nvPr/>
              </p:nvSpPr>
              <p:spPr bwMode="auto">
                <a:xfrm>
                  <a:off x="4879" y="2105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72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4879" y="2109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3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50" name="Group 38"/>
              <p:cNvGrpSpPr>
                <a:grpSpLocks/>
              </p:cNvGrpSpPr>
              <p:nvPr/>
            </p:nvGrpSpPr>
            <p:grpSpPr bwMode="auto">
              <a:xfrm>
                <a:off x="4521" y="2575"/>
                <a:ext cx="294" cy="240"/>
                <a:chOff x="4537" y="2585"/>
                <a:chExt cx="294" cy="240"/>
              </a:xfrm>
            </p:grpSpPr>
            <p:sp>
              <p:nvSpPr>
                <p:cNvPr id="69" name="Oval 16"/>
                <p:cNvSpPr>
                  <a:spLocks noChangeArrowheads="1"/>
                </p:cNvSpPr>
                <p:nvPr/>
              </p:nvSpPr>
              <p:spPr bwMode="auto">
                <a:xfrm>
                  <a:off x="4543" y="2585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70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4537" y="2589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4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51" name="Group 39"/>
              <p:cNvGrpSpPr>
                <a:grpSpLocks/>
              </p:cNvGrpSpPr>
              <p:nvPr/>
            </p:nvGrpSpPr>
            <p:grpSpPr bwMode="auto">
              <a:xfrm>
                <a:off x="4878" y="2575"/>
                <a:ext cx="288" cy="240"/>
                <a:chOff x="4975" y="2537"/>
                <a:chExt cx="288" cy="240"/>
              </a:xfrm>
            </p:grpSpPr>
            <p:sp>
              <p:nvSpPr>
                <p:cNvPr id="67" name="Oval 19"/>
                <p:cNvSpPr>
                  <a:spLocks noChangeArrowheads="1"/>
                </p:cNvSpPr>
                <p:nvPr/>
              </p:nvSpPr>
              <p:spPr bwMode="auto">
                <a:xfrm>
                  <a:off x="4975" y="2537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68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4975" y="2541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5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grpSp>
            <p:nvGrpSpPr>
              <p:cNvPr id="52" name="Group 40"/>
              <p:cNvGrpSpPr>
                <a:grpSpLocks/>
              </p:cNvGrpSpPr>
              <p:nvPr/>
            </p:nvGrpSpPr>
            <p:grpSpPr bwMode="auto">
              <a:xfrm>
                <a:off x="4519" y="3109"/>
                <a:ext cx="296" cy="240"/>
                <a:chOff x="4503" y="3109"/>
                <a:chExt cx="296" cy="240"/>
              </a:xfrm>
            </p:grpSpPr>
            <p:sp>
              <p:nvSpPr>
                <p:cNvPr id="65" name="Oval 21"/>
                <p:cNvSpPr>
                  <a:spLocks noChangeArrowheads="1"/>
                </p:cNvSpPr>
                <p:nvPr/>
              </p:nvSpPr>
              <p:spPr bwMode="auto">
                <a:xfrm>
                  <a:off x="4511" y="3109"/>
                  <a:ext cx="288" cy="240"/>
                </a:xfrm>
                <a:prstGeom prst="ellipse">
                  <a:avLst/>
                </a:prstGeom>
                <a:solidFill>
                  <a:schemeClr val="bg2"/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endParaRPr lang="en-US" altLang="en-US" sz="1600" b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  <p:sp>
              <p:nvSpPr>
                <p:cNvPr id="66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4503" y="3113"/>
                  <a:ext cx="288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1pPr>
                  <a:lvl2pPr marL="742950" indent="-28575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2pPr>
                  <a:lvl3pPr marL="11430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3pPr>
                  <a:lvl4pPr marL="16002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4pPr>
                  <a:lvl5pPr marL="2057400" indent="-228600"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rgbClr val="FAFD00"/>
                      </a:solidFill>
                      <a:latin typeface="Times New Roman" pitchFamily="18" charset="0"/>
                    </a:defRPr>
                  </a:lvl9pPr>
                </a:lstStyle>
                <a:p>
                  <a:pPr algn="ctr" eaLnBrk="1" hangingPunct="1">
                    <a:spcBef>
                      <a:spcPct val="50000"/>
                    </a:spcBef>
                  </a:pPr>
                  <a:r>
                    <a:rPr kumimoji="1" lang="en-US" altLang="zh-CN" sz="1600" b="0" dirty="0" smtClean="0">
                      <a:solidFill>
                        <a:schemeClr val="tx1"/>
                      </a:solidFill>
                      <a:latin typeface="Verdana" charset="0"/>
                      <a:ea typeface="Verdana" charset="0"/>
                      <a:cs typeface="Verdana" charset="0"/>
                    </a:rPr>
                    <a:t>6</a:t>
                  </a:r>
                  <a:endParaRPr kumimoji="1" lang="en-US" altLang="zh-CN" sz="1600" b="0" baseline="-2500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endParaRPr>
                </a:p>
              </p:txBody>
            </p:sp>
          </p:grpSp>
          <p:sp>
            <p:nvSpPr>
              <p:cNvPr id="53" name="Line 23"/>
              <p:cNvSpPr>
                <a:spLocks noChangeShapeType="1"/>
              </p:cNvSpPr>
              <p:nvPr/>
            </p:nvSpPr>
            <p:spPr bwMode="auto">
              <a:xfrm flipH="1">
                <a:off x="4411" y="1865"/>
                <a:ext cx="192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4" name="Line 24"/>
              <p:cNvSpPr>
                <a:spLocks noChangeShapeType="1"/>
              </p:cNvSpPr>
              <p:nvPr/>
            </p:nvSpPr>
            <p:spPr bwMode="auto">
              <a:xfrm>
                <a:off x="4737" y="1865"/>
                <a:ext cx="240" cy="24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5" name="Line 25"/>
              <p:cNvSpPr>
                <a:spLocks noChangeShapeType="1"/>
              </p:cNvSpPr>
              <p:nvPr/>
            </p:nvSpPr>
            <p:spPr bwMode="auto">
              <a:xfrm>
                <a:off x="4406" y="2394"/>
                <a:ext cx="196" cy="19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6" name="Line 26"/>
              <p:cNvSpPr>
                <a:spLocks noChangeShapeType="1"/>
              </p:cNvSpPr>
              <p:nvPr/>
            </p:nvSpPr>
            <p:spPr bwMode="auto">
              <a:xfrm flipH="1">
                <a:off x="4759" y="2345"/>
                <a:ext cx="192" cy="25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7" name="Line 27"/>
              <p:cNvSpPr>
                <a:spLocks noChangeShapeType="1"/>
              </p:cNvSpPr>
              <p:nvPr/>
            </p:nvSpPr>
            <p:spPr bwMode="auto">
              <a:xfrm>
                <a:off x="5022" y="2345"/>
                <a:ext cx="0" cy="22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8" name="Line 28"/>
              <p:cNvSpPr>
                <a:spLocks noChangeShapeType="1"/>
              </p:cNvSpPr>
              <p:nvPr/>
            </p:nvSpPr>
            <p:spPr bwMode="auto">
              <a:xfrm>
                <a:off x="4670" y="2825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sp>
            <p:nvSpPr>
              <p:cNvPr id="59" name="Line 29"/>
              <p:cNvSpPr>
                <a:spLocks noChangeShapeType="1"/>
              </p:cNvSpPr>
              <p:nvPr/>
            </p:nvSpPr>
            <p:spPr bwMode="auto">
              <a:xfrm>
                <a:off x="4671" y="1404"/>
                <a:ext cx="0" cy="22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600" b="0">
                  <a:latin typeface="Verdana" charset="0"/>
                  <a:ea typeface="Verdana" charset="0"/>
                  <a:cs typeface="Verdana" charset="0"/>
                </a:endParaRPr>
              </a:p>
            </p:txBody>
          </p:sp>
          <p:cxnSp>
            <p:nvCxnSpPr>
              <p:cNvPr id="60" name="AutoShape 30"/>
              <p:cNvCxnSpPr>
                <a:cxnSpLocks noChangeShapeType="1"/>
              </p:cNvCxnSpPr>
              <p:nvPr/>
            </p:nvCxnSpPr>
            <p:spPr bwMode="auto">
              <a:xfrm flipV="1">
                <a:off x="5166" y="2225"/>
                <a:ext cx="1" cy="470"/>
              </a:xfrm>
              <a:prstGeom prst="curvedConnector3">
                <a:avLst>
                  <a:gd name="adj1" fmla="val 14400005"/>
                </a:avLst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61" name="Text Box 31"/>
              <p:cNvSpPr txBox="1">
                <a:spLocks noChangeArrowheads="1"/>
              </p:cNvSpPr>
              <p:nvPr/>
            </p:nvSpPr>
            <p:spPr bwMode="auto">
              <a:xfrm>
                <a:off x="4807" y="1577"/>
                <a:ext cx="67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1600" b="0" dirty="0" smtClean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open(f</a:t>
                </a:r>
                <a:r>
                  <a:rPr kumimoji="1" lang="en-US" altLang="zh-CN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)</a:t>
                </a:r>
              </a:p>
            </p:txBody>
          </p:sp>
          <p:sp>
            <p:nvSpPr>
              <p:cNvPr id="62" name="Text Box 32"/>
              <p:cNvSpPr txBox="1">
                <a:spLocks noChangeArrowheads="1"/>
              </p:cNvSpPr>
              <p:nvPr/>
            </p:nvSpPr>
            <p:spPr bwMode="auto">
              <a:xfrm>
                <a:off x="3655" y="2235"/>
                <a:ext cx="67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write(t)</a:t>
                </a:r>
              </a:p>
            </p:txBody>
          </p:sp>
          <p:sp>
            <p:nvSpPr>
              <p:cNvPr id="63" name="Text Box 33"/>
              <p:cNvSpPr txBox="1">
                <a:spLocks noChangeArrowheads="1"/>
              </p:cNvSpPr>
              <p:nvPr/>
            </p:nvSpPr>
            <p:spPr bwMode="auto">
              <a:xfrm>
                <a:off x="4951" y="2777"/>
                <a:ext cx="67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1600" b="0" dirty="0" smtClean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write(t</a:t>
                </a:r>
                <a:r>
                  <a:rPr kumimoji="1" lang="en-US" altLang="zh-CN" sz="1600" b="0" dirty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)</a:t>
                </a:r>
              </a:p>
            </p:txBody>
          </p:sp>
          <p:sp>
            <p:nvSpPr>
              <p:cNvPr id="64" name="Text Box 34"/>
              <p:cNvSpPr txBox="1">
                <a:spLocks noChangeArrowheads="1"/>
              </p:cNvSpPr>
              <p:nvPr/>
            </p:nvSpPr>
            <p:spPr bwMode="auto">
              <a:xfrm>
                <a:off x="4807" y="3113"/>
                <a:ext cx="67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1pPr>
                <a:lvl2pPr marL="742950" indent="-28575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2pPr>
                <a:lvl3pPr marL="11430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3pPr>
                <a:lvl4pPr marL="16002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4pPr>
                <a:lvl5pPr marL="2057400" indent="-228600"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rgbClr val="FAFD00"/>
                    </a:solidFill>
                    <a:latin typeface="Times New Roman" pitchFamily="18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kumimoji="1" lang="en-US" altLang="zh-CN" sz="1600" b="0" dirty="0" smtClean="0">
                    <a:solidFill>
                      <a:schemeClr val="tx1"/>
                    </a:solidFill>
                    <a:latin typeface="Verdana" charset="0"/>
                    <a:ea typeface="Verdana" charset="0"/>
                    <a:cs typeface="Verdana" charset="0"/>
                  </a:rPr>
                  <a:t>close()</a:t>
                </a:r>
                <a:endParaRPr kumimoji="1" lang="en-US" altLang="zh-CN" sz="16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endParaRPr>
              </a:p>
            </p:txBody>
          </p:sp>
        </p:grpSp>
      </p:grpSp>
      <p:sp>
        <p:nvSpPr>
          <p:cNvPr id="77" name="TextBox 76"/>
          <p:cNvSpPr txBox="1"/>
          <p:nvPr/>
        </p:nvSpPr>
        <p:spPr>
          <a:xfrm>
            <a:off x="406058" y="1131882"/>
            <a:ext cx="26419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latin typeface="Verdana" charset="0"/>
                <a:ea typeface="Verdana" charset="0"/>
                <a:cs typeface="Verdana" charset="0"/>
              </a:rPr>
              <a:t>Client that uses </a:t>
            </a:r>
            <a:r>
              <a:rPr lang="en-US" sz="1600" b="0" dirty="0" err="1" smtClean="0">
                <a:latin typeface="Verdana" charset="0"/>
                <a:ea typeface="Verdana" charset="0"/>
                <a:cs typeface="Verdana" charset="0"/>
              </a:rPr>
              <a:t>FileADT</a:t>
            </a:r>
            <a:endParaRPr lang="en-US" sz="1600" b="0" dirty="0"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4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uiExpand="1" build="p"/>
      <p:bldP spid="7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ADT Example: Client 2</a:t>
            </a:r>
            <a:endParaRPr lang="en-US" dirty="0"/>
          </a:p>
        </p:txBody>
      </p:sp>
      <p:sp>
        <p:nvSpPr>
          <p:cNvPr id="43" name="Content Placeholder 22"/>
          <p:cNvSpPr>
            <a:spLocks noGrp="1"/>
          </p:cNvSpPr>
          <p:nvPr>
            <p:ph idx="1"/>
          </p:nvPr>
        </p:nvSpPr>
        <p:spPr>
          <a:xfrm>
            <a:off x="3505200" y="990600"/>
            <a:ext cx="5791200" cy="5410200"/>
          </a:xfrm>
        </p:spPr>
        <p:txBody>
          <a:bodyPr>
            <a:normAutofit lnSpcReduction="10000"/>
          </a:bodyPr>
          <a:lstStyle/>
          <a:p>
            <a:pPr marL="15875" lvl="1" indent="0">
              <a:lnSpc>
                <a:spcPct val="90000"/>
              </a:lnSpc>
              <a:spcBef>
                <a:spcPts val="2000"/>
              </a:spcBef>
              <a:buNone/>
            </a:pPr>
            <a:r>
              <a:rPr lang="en-US" sz="2200" dirty="0" smtClean="0">
                <a:solidFill>
                  <a:srgbClr val="FFFF00"/>
                </a:solidFill>
              </a:rPr>
              <a:t>Static checking</a:t>
            </a:r>
          </a:p>
          <a:p>
            <a:pPr marL="231775" lvl="1" indent="-215900">
              <a:lnSpc>
                <a:spcPct val="90000"/>
              </a:lnSpc>
              <a:spcBef>
                <a:spcPts val="1000"/>
              </a:spcBef>
            </a:pPr>
            <a:r>
              <a:rPr lang="en-US" sz="2000" dirty="0" smtClean="0"/>
              <a:t>Is there a path that violates any of the sequencing constraints?</a:t>
            </a:r>
            <a:endParaRPr lang="en-US" sz="2200" dirty="0" smtClean="0"/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to a write() that does not go through an open()?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to a close() that does not go through an open()?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from a close() to a write()?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from an open() to a close() that does not go through at least one write()?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r>
              <a:rPr lang="en-US" dirty="0" smtClean="0"/>
              <a:t>Is there a path from a close() to a close() that does not go through an open()?</a:t>
            </a:r>
          </a:p>
          <a:p>
            <a:pPr marL="917575" lvl="3" indent="-215900">
              <a:lnSpc>
                <a:spcPct val="90000"/>
              </a:lnSpc>
              <a:spcBef>
                <a:spcPts val="700"/>
              </a:spcBef>
            </a:pPr>
            <a:r>
              <a:rPr lang="en-US" sz="1800" dirty="0" smtClean="0"/>
              <a:t>Path [7,3,4], close() before write()</a:t>
            </a:r>
          </a:p>
          <a:p>
            <a:pPr marL="584200" lvl="2" indent="-233363">
              <a:lnSpc>
                <a:spcPct val="90000"/>
              </a:lnSpc>
              <a:spcBef>
                <a:spcPts val="700"/>
              </a:spcBef>
            </a:pPr>
            <a:endParaRPr lang="en-US" dirty="0" smtClean="0"/>
          </a:p>
        </p:txBody>
      </p:sp>
      <p:grpSp>
        <p:nvGrpSpPr>
          <p:cNvPr id="38" name="Group 58"/>
          <p:cNvGrpSpPr>
            <a:grpSpLocks/>
          </p:cNvGrpSpPr>
          <p:nvPr/>
        </p:nvGrpSpPr>
        <p:grpSpPr bwMode="auto">
          <a:xfrm>
            <a:off x="-76200" y="1414461"/>
            <a:ext cx="3678238" cy="3843338"/>
            <a:chOff x="1668" y="980"/>
            <a:chExt cx="2317" cy="2421"/>
          </a:xfrm>
        </p:grpSpPr>
        <p:sp>
          <p:nvSpPr>
            <p:cNvPr id="39" name="Rectangle 53"/>
            <p:cNvSpPr>
              <a:spLocks noChangeArrowheads="1"/>
            </p:cNvSpPr>
            <p:nvPr/>
          </p:nvSpPr>
          <p:spPr bwMode="auto">
            <a:xfrm>
              <a:off x="1771" y="980"/>
              <a:ext cx="2214" cy="242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endParaRPr lang="en-US" altLang="en-US" sz="1400" b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40" name="Text Box 32"/>
            <p:cNvSpPr txBox="1">
              <a:spLocks noChangeArrowheads="1"/>
            </p:cNvSpPr>
            <p:nvPr/>
          </p:nvSpPr>
          <p:spPr bwMode="auto">
            <a:xfrm>
              <a:off x="1668" y="3051"/>
              <a:ext cx="672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r" eaLnBrk="1" hangingPunct="1">
                <a:spcBef>
                  <a:spcPct val="50000"/>
                </a:spcBef>
              </a:pPr>
              <a:r>
                <a:rPr kumimoji="1" lang="en-US" altLang="zh-CN" sz="1400" b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close ()</a:t>
              </a:r>
            </a:p>
          </p:txBody>
        </p:sp>
        <p:sp>
          <p:nvSpPr>
            <p:cNvPr id="41" name="Oval 6"/>
            <p:cNvSpPr>
              <a:spLocks noChangeArrowheads="1"/>
            </p:cNvSpPr>
            <p:nvPr/>
          </p:nvSpPr>
          <p:spPr bwMode="auto">
            <a:xfrm>
              <a:off x="2332" y="1516"/>
              <a:ext cx="288" cy="240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endParaRPr lang="en-US" altLang="en-US" sz="1400" b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42" name="Text Box 7"/>
            <p:cNvSpPr txBox="1">
              <a:spLocks noChangeArrowheads="1"/>
            </p:cNvSpPr>
            <p:nvPr/>
          </p:nvSpPr>
          <p:spPr bwMode="auto">
            <a:xfrm>
              <a:off x="2336" y="1542"/>
              <a:ext cx="28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1</a:t>
              </a:r>
              <a:endParaRPr kumimoji="1" lang="en-US" altLang="zh-CN" sz="1400" b="0" baseline="-2500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78" name="Oval 9"/>
            <p:cNvSpPr>
              <a:spLocks noChangeArrowheads="1"/>
            </p:cNvSpPr>
            <p:nvPr/>
          </p:nvSpPr>
          <p:spPr bwMode="auto">
            <a:xfrm>
              <a:off x="2031" y="2020"/>
              <a:ext cx="288" cy="240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endParaRPr lang="en-US" altLang="en-US" sz="1400" b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79" name="Text Box 10"/>
            <p:cNvSpPr txBox="1">
              <a:spLocks noChangeArrowheads="1"/>
            </p:cNvSpPr>
            <p:nvPr/>
          </p:nvSpPr>
          <p:spPr bwMode="auto">
            <a:xfrm>
              <a:off x="2037" y="2049"/>
              <a:ext cx="28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2</a:t>
              </a:r>
              <a:endParaRPr kumimoji="1" lang="en-US" altLang="zh-CN" sz="1400" b="0" baseline="-2500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0" name="Oval 12"/>
            <p:cNvSpPr>
              <a:spLocks noChangeArrowheads="1"/>
            </p:cNvSpPr>
            <p:nvPr/>
          </p:nvSpPr>
          <p:spPr bwMode="auto">
            <a:xfrm>
              <a:off x="2668" y="2020"/>
              <a:ext cx="288" cy="240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endParaRPr lang="en-US" altLang="en-US" sz="1400" b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1" name="Text Box 13"/>
            <p:cNvSpPr txBox="1">
              <a:spLocks noChangeArrowheads="1"/>
            </p:cNvSpPr>
            <p:nvPr/>
          </p:nvSpPr>
          <p:spPr bwMode="auto">
            <a:xfrm>
              <a:off x="2670" y="2049"/>
              <a:ext cx="28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3</a:t>
              </a:r>
              <a:endParaRPr kumimoji="1" lang="en-US" altLang="zh-CN" sz="1400" b="0" baseline="-2500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2" name="Oval 15"/>
            <p:cNvSpPr>
              <a:spLocks noChangeArrowheads="1"/>
            </p:cNvSpPr>
            <p:nvPr/>
          </p:nvSpPr>
          <p:spPr bwMode="auto">
            <a:xfrm>
              <a:off x="2332" y="2476"/>
              <a:ext cx="288" cy="240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endParaRPr lang="en-US" altLang="en-US" sz="1400" b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3" name="Text Box 16"/>
            <p:cNvSpPr txBox="1">
              <a:spLocks noChangeArrowheads="1"/>
            </p:cNvSpPr>
            <p:nvPr/>
          </p:nvSpPr>
          <p:spPr bwMode="auto">
            <a:xfrm>
              <a:off x="2336" y="2498"/>
              <a:ext cx="28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4</a:t>
              </a:r>
              <a:endParaRPr kumimoji="1" lang="en-US" altLang="zh-CN" sz="1400" b="0" baseline="-2500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4" name="Oval 18"/>
            <p:cNvSpPr>
              <a:spLocks noChangeArrowheads="1"/>
            </p:cNvSpPr>
            <p:nvPr/>
          </p:nvSpPr>
          <p:spPr bwMode="auto">
            <a:xfrm>
              <a:off x="2922" y="2416"/>
              <a:ext cx="288" cy="240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endParaRPr lang="en-US" altLang="en-US" sz="1400" b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5" name="Text Box 19"/>
            <p:cNvSpPr txBox="1">
              <a:spLocks noChangeArrowheads="1"/>
            </p:cNvSpPr>
            <p:nvPr/>
          </p:nvSpPr>
          <p:spPr bwMode="auto">
            <a:xfrm>
              <a:off x="2935" y="2440"/>
              <a:ext cx="28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5</a:t>
              </a:r>
              <a:endParaRPr kumimoji="1" lang="en-US" altLang="zh-CN" sz="1400" b="0" baseline="-2500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6" name="Oval 20"/>
            <p:cNvSpPr>
              <a:spLocks noChangeArrowheads="1"/>
            </p:cNvSpPr>
            <p:nvPr/>
          </p:nvSpPr>
          <p:spPr bwMode="auto">
            <a:xfrm>
              <a:off x="2332" y="3004"/>
              <a:ext cx="288" cy="240"/>
            </a:xfrm>
            <a:prstGeom prst="ellipse">
              <a:avLst/>
            </a:prstGeom>
            <a:solidFill>
              <a:schemeClr val="bg2"/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endParaRPr lang="en-US" altLang="en-US" sz="1400" b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7" name="Text Box 21"/>
            <p:cNvSpPr txBox="1">
              <a:spLocks noChangeArrowheads="1"/>
            </p:cNvSpPr>
            <p:nvPr/>
          </p:nvSpPr>
          <p:spPr bwMode="auto">
            <a:xfrm>
              <a:off x="2325" y="3016"/>
              <a:ext cx="28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8</a:t>
              </a:r>
              <a:endParaRPr kumimoji="1" lang="en-US" altLang="zh-CN" sz="1400" b="0" baseline="-2500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8" name="Line 22"/>
            <p:cNvSpPr>
              <a:spLocks noChangeShapeType="1"/>
            </p:cNvSpPr>
            <p:nvPr/>
          </p:nvSpPr>
          <p:spPr bwMode="auto">
            <a:xfrm flipH="1">
              <a:off x="2229" y="1749"/>
              <a:ext cx="177" cy="2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89" name="Line 23"/>
            <p:cNvSpPr>
              <a:spLocks noChangeShapeType="1"/>
            </p:cNvSpPr>
            <p:nvPr/>
          </p:nvSpPr>
          <p:spPr bwMode="auto">
            <a:xfrm>
              <a:off x="2556" y="1734"/>
              <a:ext cx="205" cy="30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0" name="Line 24"/>
            <p:cNvSpPr>
              <a:spLocks noChangeShapeType="1"/>
            </p:cNvSpPr>
            <p:nvPr/>
          </p:nvSpPr>
          <p:spPr bwMode="auto">
            <a:xfrm>
              <a:off x="2238" y="2256"/>
              <a:ext cx="168" cy="24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1" name="Line 25"/>
            <p:cNvSpPr>
              <a:spLocks noChangeShapeType="1"/>
            </p:cNvSpPr>
            <p:nvPr/>
          </p:nvSpPr>
          <p:spPr bwMode="auto">
            <a:xfrm flipH="1">
              <a:off x="2556" y="2236"/>
              <a:ext cx="184" cy="24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2" name="Line 26"/>
            <p:cNvSpPr>
              <a:spLocks noChangeShapeType="1"/>
            </p:cNvSpPr>
            <p:nvPr/>
          </p:nvSpPr>
          <p:spPr bwMode="auto">
            <a:xfrm>
              <a:off x="2879" y="2263"/>
              <a:ext cx="141" cy="17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3" name="Line 27"/>
            <p:cNvSpPr>
              <a:spLocks noChangeShapeType="1"/>
            </p:cNvSpPr>
            <p:nvPr/>
          </p:nvSpPr>
          <p:spPr bwMode="auto">
            <a:xfrm>
              <a:off x="2476" y="2716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4" name="Line 28"/>
            <p:cNvSpPr>
              <a:spLocks noChangeShapeType="1"/>
            </p:cNvSpPr>
            <p:nvPr/>
          </p:nvSpPr>
          <p:spPr bwMode="auto">
            <a:xfrm>
              <a:off x="2476" y="1228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5" name="Text Box 29"/>
            <p:cNvSpPr txBox="1">
              <a:spLocks noChangeArrowheads="1"/>
            </p:cNvSpPr>
            <p:nvPr/>
          </p:nvSpPr>
          <p:spPr bwMode="auto">
            <a:xfrm>
              <a:off x="2532" y="1475"/>
              <a:ext cx="672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r" eaLnBrk="1" hangingPunct="1">
                <a:spcBef>
                  <a:spcPct val="50000"/>
                </a:spcBef>
              </a:pPr>
              <a:r>
                <a:rPr kumimoji="1" lang="en-US" altLang="zh-CN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open (f)</a:t>
              </a:r>
            </a:p>
          </p:txBody>
        </p:sp>
        <p:sp>
          <p:nvSpPr>
            <p:cNvPr id="96" name="Text Box 30"/>
            <p:cNvSpPr txBox="1">
              <a:spLocks noChangeArrowheads="1"/>
            </p:cNvSpPr>
            <p:nvPr/>
          </p:nvSpPr>
          <p:spPr bwMode="auto">
            <a:xfrm>
              <a:off x="1771" y="2527"/>
              <a:ext cx="579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r" eaLnBrk="1" hangingPunct="1">
                <a:spcBef>
                  <a:spcPct val="50000"/>
                </a:spcBef>
              </a:pPr>
              <a:r>
                <a:rPr kumimoji="1" lang="en-US" altLang="zh-CN" sz="1400" b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write (t)</a:t>
              </a:r>
            </a:p>
          </p:txBody>
        </p:sp>
        <p:sp>
          <p:nvSpPr>
            <p:cNvPr id="97" name="Text Box 31"/>
            <p:cNvSpPr txBox="1">
              <a:spLocks noChangeArrowheads="1"/>
            </p:cNvSpPr>
            <p:nvPr/>
          </p:nvSpPr>
          <p:spPr bwMode="auto">
            <a:xfrm>
              <a:off x="3060" y="2284"/>
              <a:ext cx="661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r" eaLnBrk="1" hangingPunct="1">
                <a:spcBef>
                  <a:spcPct val="50000"/>
                </a:spcBef>
              </a:pPr>
              <a:r>
                <a:rPr kumimoji="1" lang="en-US" altLang="zh-CN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write (t)</a:t>
              </a:r>
            </a:p>
          </p:txBody>
        </p:sp>
        <p:sp>
          <p:nvSpPr>
            <p:cNvPr id="98" name="Oval 34"/>
            <p:cNvSpPr>
              <a:spLocks noChangeArrowheads="1"/>
            </p:cNvSpPr>
            <p:nvPr/>
          </p:nvSpPr>
          <p:spPr bwMode="auto">
            <a:xfrm>
              <a:off x="2730" y="2800"/>
              <a:ext cx="288" cy="240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endParaRPr lang="en-US" altLang="en-US" sz="1400" b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99" name="Text Box 35"/>
            <p:cNvSpPr txBox="1">
              <a:spLocks noChangeArrowheads="1"/>
            </p:cNvSpPr>
            <p:nvPr/>
          </p:nvSpPr>
          <p:spPr bwMode="auto">
            <a:xfrm>
              <a:off x="2739" y="2832"/>
              <a:ext cx="28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6</a:t>
              </a:r>
              <a:endParaRPr kumimoji="1" lang="en-US" altLang="zh-CN" sz="1400" b="0" baseline="-2500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00" name="Oval 37"/>
            <p:cNvSpPr>
              <a:spLocks noChangeArrowheads="1"/>
            </p:cNvSpPr>
            <p:nvPr/>
          </p:nvSpPr>
          <p:spPr bwMode="auto">
            <a:xfrm>
              <a:off x="3210" y="2800"/>
              <a:ext cx="288" cy="240"/>
            </a:xfrm>
            <a:prstGeom prst="ellipse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/>
              <a:endParaRPr lang="en-US" altLang="en-US" sz="1400" b="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01" name="Text Box 38"/>
            <p:cNvSpPr txBox="1">
              <a:spLocks noChangeArrowheads="1"/>
            </p:cNvSpPr>
            <p:nvPr/>
          </p:nvSpPr>
          <p:spPr bwMode="auto">
            <a:xfrm>
              <a:off x="3223" y="2832"/>
              <a:ext cx="28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kumimoji="1" lang="en-US" altLang="zh-CN" sz="1400" b="0" dirty="0" smtClean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7</a:t>
              </a:r>
              <a:endParaRPr kumimoji="1" lang="en-US" altLang="zh-CN" sz="1400" b="0" baseline="-25000" dirty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02" name="Line 39"/>
            <p:cNvSpPr>
              <a:spLocks noChangeShapeType="1"/>
            </p:cNvSpPr>
            <p:nvPr/>
          </p:nvSpPr>
          <p:spPr bwMode="auto">
            <a:xfrm flipH="1">
              <a:off x="2898" y="2663"/>
              <a:ext cx="110" cy="1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03" name="Line 40"/>
            <p:cNvSpPr>
              <a:spLocks noChangeShapeType="1"/>
            </p:cNvSpPr>
            <p:nvPr/>
          </p:nvSpPr>
          <p:spPr bwMode="auto">
            <a:xfrm>
              <a:off x="3145" y="2630"/>
              <a:ext cx="123" cy="18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104" name="AutoShape 41"/>
            <p:cNvCxnSpPr>
              <a:cxnSpLocks noChangeShapeType="1"/>
            </p:cNvCxnSpPr>
            <p:nvPr/>
          </p:nvCxnSpPr>
          <p:spPr bwMode="auto">
            <a:xfrm rot="16200000" flipH="1">
              <a:off x="3113" y="2801"/>
              <a:ext cx="1" cy="480"/>
            </a:xfrm>
            <a:prstGeom prst="curvedConnector3">
              <a:avLst>
                <a:gd name="adj1" fmla="val 14400005"/>
              </a:avLst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5" name="Freeform 42"/>
            <p:cNvSpPr>
              <a:spLocks/>
            </p:cNvSpPr>
            <p:nvPr/>
          </p:nvSpPr>
          <p:spPr bwMode="auto">
            <a:xfrm>
              <a:off x="2947" y="2012"/>
              <a:ext cx="981" cy="1271"/>
            </a:xfrm>
            <a:custGeom>
              <a:avLst/>
              <a:gdLst>
                <a:gd name="T0" fmla="*/ 174 w 1128"/>
                <a:gd name="T1" fmla="*/ 1918 h 1184"/>
                <a:gd name="T2" fmla="*/ 474 w 1128"/>
                <a:gd name="T3" fmla="*/ 2088 h 1184"/>
                <a:gd name="T4" fmla="*/ 777 w 1128"/>
                <a:gd name="T5" fmla="*/ 1918 h 1184"/>
                <a:gd name="T6" fmla="*/ 992 w 1128"/>
                <a:gd name="T7" fmla="*/ 1412 h 1184"/>
                <a:gd name="T8" fmla="*/ 906 w 1128"/>
                <a:gd name="T9" fmla="*/ 481 h 1184"/>
                <a:gd name="T10" fmla="*/ 474 w 1128"/>
                <a:gd name="T11" fmla="*/ 56 h 1184"/>
                <a:gd name="T12" fmla="*/ 0 w 1128"/>
                <a:gd name="T13" fmla="*/ 141 h 118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28"/>
                <a:gd name="T22" fmla="*/ 0 h 1184"/>
                <a:gd name="T23" fmla="*/ 1128 w 1128"/>
                <a:gd name="T24" fmla="*/ 1184 h 118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28" h="1184">
                  <a:moveTo>
                    <a:pt x="192" y="1088"/>
                  </a:moveTo>
                  <a:cubicBezTo>
                    <a:pt x="304" y="1136"/>
                    <a:pt x="416" y="1184"/>
                    <a:pt x="528" y="1184"/>
                  </a:cubicBezTo>
                  <a:cubicBezTo>
                    <a:pt x="640" y="1184"/>
                    <a:pt x="768" y="1152"/>
                    <a:pt x="864" y="1088"/>
                  </a:cubicBezTo>
                  <a:cubicBezTo>
                    <a:pt x="960" y="1024"/>
                    <a:pt x="1080" y="936"/>
                    <a:pt x="1104" y="800"/>
                  </a:cubicBezTo>
                  <a:cubicBezTo>
                    <a:pt x="1128" y="664"/>
                    <a:pt x="1104" y="400"/>
                    <a:pt x="1008" y="272"/>
                  </a:cubicBezTo>
                  <a:cubicBezTo>
                    <a:pt x="912" y="144"/>
                    <a:pt x="696" y="64"/>
                    <a:pt x="528" y="32"/>
                  </a:cubicBezTo>
                  <a:cubicBezTo>
                    <a:pt x="360" y="0"/>
                    <a:pt x="88" y="72"/>
                    <a:pt x="0" y="80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sz="1400" b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06" name="Text Box 43"/>
            <p:cNvSpPr txBox="1">
              <a:spLocks noChangeArrowheads="1"/>
            </p:cNvSpPr>
            <p:nvPr/>
          </p:nvSpPr>
          <p:spPr bwMode="auto">
            <a:xfrm>
              <a:off x="3204" y="2642"/>
              <a:ext cx="672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1pPr>
              <a:lvl2pPr marL="742950" indent="-28575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2pPr>
              <a:lvl3pPr marL="11430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3pPr>
              <a:lvl4pPr marL="16002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4pPr>
              <a:lvl5pPr marL="2057400" indent="-228600"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rgbClr val="FAFD00"/>
                  </a:solidFill>
                  <a:latin typeface="Times New Roman" pitchFamily="18" charset="0"/>
                </a:defRPr>
              </a:lvl9pPr>
            </a:lstStyle>
            <a:p>
              <a:pPr algn="r" eaLnBrk="1" hangingPunct="1">
                <a:spcBef>
                  <a:spcPct val="50000"/>
                </a:spcBef>
              </a:pPr>
              <a:r>
                <a:rPr kumimoji="1" lang="en-US" altLang="zh-CN" sz="1400" b="0" dirty="0">
                  <a:solidFill>
                    <a:schemeClr val="tx1"/>
                  </a:solidFill>
                  <a:latin typeface="Verdana" charset="0"/>
                  <a:ea typeface="Verdana" charset="0"/>
                  <a:cs typeface="Verdana" charset="0"/>
                </a:rPr>
                <a:t>close ()</a:t>
              </a:r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558458" y="1447800"/>
            <a:ext cx="26419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 smtClean="0">
                <a:latin typeface="Verdana" charset="0"/>
                <a:ea typeface="Verdana" charset="0"/>
                <a:cs typeface="Verdana" charset="0"/>
              </a:rPr>
              <a:t>Client that uses </a:t>
            </a:r>
            <a:r>
              <a:rPr lang="en-US" sz="1600" b="0" dirty="0" err="1" smtClean="0">
                <a:latin typeface="Verdana" charset="0"/>
                <a:ea typeface="Verdana" charset="0"/>
                <a:cs typeface="Verdana" charset="0"/>
              </a:rPr>
              <a:t>FileADT</a:t>
            </a:r>
            <a:endParaRPr lang="en-US" sz="1600" b="0" dirty="0"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052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uiExpand="1" build="p"/>
      <p:bldP spid="107" grpId="0"/>
    </p:bldLst>
  </p:timing>
</p:sld>
</file>

<file path=ppt/theme/theme1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C7ABAC5F-4A0E-2945-8E91-432D26F03F04}"/>
    </a:ext>
  </a:extLst>
</a:theme>
</file>

<file path=ppt/theme/theme2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B387DAE7-F204-0A40-B45D-254ADC6404E4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9A2F069E-738A-A64D-AEE1-F63CFCD9A603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B885DFEA-43E3-0B48-8D74-E587D3CD9401}"/>
    </a:ext>
  </a:extLst>
</a:theme>
</file>

<file path=ppt/theme/theme5.xml><?xml version="1.0" encoding="utf-8"?>
<a:theme xmlns:a="http://schemas.openxmlformats.org/drawingml/2006/main" name="View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 bwMode="auto">
        <a:noFill/>
        <a:ln w="19050">
          <a:solidFill>
            <a:srgbClr val="FF0000"/>
          </a:solidFill>
          <a:round/>
          <a:headEnd type="none" w="sm" len="sm"/>
          <a:tailEnd type="none" w="sm" len="sm"/>
        </a:ln>
      </a:spPr>
      <a:bodyPr wrap="none" anchor="ctr"/>
      <a:lstStyle>
        <a:defPPr>
          <a:defRPr sz="2000" b="0">
            <a:solidFill>
              <a:srgbClr val="FF0000"/>
            </a:solidFill>
            <a:latin typeface="Verdana" charset="0"/>
            <a:ea typeface="Verdana" charset="0"/>
            <a:cs typeface="Verdana" charset="0"/>
          </a:defRPr>
        </a:defPPr>
      </a:lstStyle>
    </a:spDef>
    <a:txDef>
      <a:spPr/>
      <a:bodyPr vert="horz" lIns="91440" tIns="45720" rIns="91440" bIns="45720" rtlCol="0">
        <a:normAutofit/>
      </a:bodyPr>
      <a:lstStyle>
        <a:defPPr marL="15875" indent="0" fontAlgn="auto">
          <a:lnSpc>
            <a:spcPct val="85000"/>
          </a:lnSpc>
          <a:spcBef>
            <a:spcPts val="0"/>
          </a:spcBef>
          <a:spcAft>
            <a:spcPts val="0"/>
          </a:spcAft>
          <a:buNone/>
          <a:defRPr sz="1800" b="0"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urseOverview.pptx" id="{9D25B8C4-ABAA-E743-A409-02AE843250EE}" vid="{151CCBC9-1AC2-E444-A635-887FFDF05CC4}"/>
    </a:ext>
  </a:ext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swtest-template</Template>
  <TotalTime>56843</TotalTime>
  <Words>1894</Words>
  <Application>Microsoft Macintosh PowerPoint</Application>
  <PresentationFormat>On-screen Show (4:3)</PresentationFormat>
  <Paragraphs>370</Paragraphs>
  <Slides>24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24</vt:i4>
      </vt:variant>
    </vt:vector>
  </HeadingPairs>
  <TitlesOfParts>
    <vt:vector size="38" baseType="lpstr">
      <vt:lpstr>Apple Braille</vt:lpstr>
      <vt:lpstr>Calibri</vt:lpstr>
      <vt:lpstr>Century Schoolbook</vt:lpstr>
      <vt:lpstr>Courier</vt:lpstr>
      <vt:lpstr>Gill Sans MT</vt:lpstr>
      <vt:lpstr>Times New Roman</vt:lpstr>
      <vt:lpstr>Verdana</vt:lpstr>
      <vt:lpstr>Wingdings 2</vt:lpstr>
      <vt:lpstr>Arial</vt:lpstr>
      <vt:lpstr>3_Custom Design</vt:lpstr>
      <vt:lpstr>2_Custom Design</vt:lpstr>
      <vt:lpstr>1_Custom Design</vt:lpstr>
      <vt:lpstr>Custom Design</vt:lpstr>
      <vt:lpstr>View</vt:lpstr>
      <vt:lpstr>Graph Coverage for Specifications  CS 4501 / 6501  Software Testing</vt:lpstr>
      <vt:lpstr>Structures for Criteria-Based Testing</vt:lpstr>
      <vt:lpstr>Overview</vt:lpstr>
      <vt:lpstr>Sequencing Constraints</vt:lpstr>
      <vt:lpstr>Sequencing Constraints</vt:lpstr>
      <vt:lpstr>Queue Example</vt:lpstr>
      <vt:lpstr>File ADT Example</vt:lpstr>
      <vt:lpstr>File ADT Example: Client 1</vt:lpstr>
      <vt:lpstr>File ADT Example: Client 2</vt:lpstr>
      <vt:lpstr>File ADT Example: Client 1</vt:lpstr>
      <vt:lpstr>File ADT Example:  Test Requirements</vt:lpstr>
      <vt:lpstr>Testing State Behavior</vt:lpstr>
      <vt:lpstr>Finite State Machine (FSM)</vt:lpstr>
      <vt:lpstr>Annotations on FSMs</vt:lpstr>
      <vt:lpstr>Annotations on FSMs</vt:lpstr>
      <vt:lpstr>Covering FSMs</vt:lpstr>
      <vt:lpstr>Deriving FSMs</vt:lpstr>
      <vt:lpstr>Example: Deriving FSM (Watch)</vt:lpstr>
      <vt:lpstr>Example: Deriving FSM (Watch)</vt:lpstr>
      <vt:lpstr>State Variables in Watch </vt:lpstr>
      <vt:lpstr>State Variables in Time</vt:lpstr>
      <vt:lpstr>FSM for Watch/Time</vt:lpstr>
      <vt:lpstr>Hierarchical FSM for Watch/Time</vt:lpstr>
      <vt:lpstr>Summary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Overview  CS 4501 / 6501  Software Testing</dc:title>
  <dc:subject/>
  <dc:creator>Microsoft Office User</dc:creator>
  <cp:keywords/>
  <dc:description/>
  <cp:lastModifiedBy>Microsoft Office User</cp:lastModifiedBy>
  <cp:revision>5452</cp:revision>
  <cp:lastPrinted>2017-10-10T14:23:51Z</cp:lastPrinted>
  <dcterms:created xsi:type="dcterms:W3CDTF">2017-07-01T01:04:54Z</dcterms:created>
  <dcterms:modified xsi:type="dcterms:W3CDTF">2017-10-24T14:52:19Z</dcterms:modified>
  <cp:category/>
</cp:coreProperties>
</file>

<file path=docProps/thumbnail.jpeg>
</file>